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9" r:id="rId1"/>
  </p:sldMasterIdLst>
  <p:notesMasterIdLst>
    <p:notesMasterId r:id="rId53"/>
  </p:notesMasterIdLst>
  <p:sldIdLst>
    <p:sldId id="256" r:id="rId2"/>
    <p:sldId id="332" r:id="rId3"/>
    <p:sldId id="333" r:id="rId4"/>
    <p:sldId id="334" r:id="rId5"/>
    <p:sldId id="335" r:id="rId6"/>
    <p:sldId id="336" r:id="rId7"/>
    <p:sldId id="337" r:id="rId8"/>
    <p:sldId id="373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68" r:id="rId19"/>
    <p:sldId id="366" r:id="rId20"/>
    <p:sldId id="367" r:id="rId21"/>
    <p:sldId id="324" r:id="rId22"/>
    <p:sldId id="325" r:id="rId23"/>
    <p:sldId id="326" r:id="rId24"/>
    <p:sldId id="348" r:id="rId25"/>
    <p:sldId id="370" r:id="rId26"/>
    <p:sldId id="372" r:id="rId27"/>
    <p:sldId id="327" r:id="rId28"/>
    <p:sldId id="330" r:id="rId29"/>
    <p:sldId id="329" r:id="rId30"/>
    <p:sldId id="298" r:id="rId31"/>
    <p:sldId id="319" r:id="rId32"/>
    <p:sldId id="369" r:id="rId33"/>
    <p:sldId id="301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64" r:id="rId42"/>
    <p:sldId id="365" r:id="rId43"/>
    <p:sldId id="356" r:id="rId44"/>
    <p:sldId id="302" r:id="rId45"/>
    <p:sldId id="357" r:id="rId46"/>
    <p:sldId id="358" r:id="rId47"/>
    <p:sldId id="359" r:id="rId48"/>
    <p:sldId id="360" r:id="rId49"/>
    <p:sldId id="361" r:id="rId50"/>
    <p:sldId id="362" r:id="rId51"/>
    <p:sldId id="363" r:id="rId52"/>
  </p:sldIdLst>
  <p:sldSz cx="9144000" cy="6858000" type="screen4x3"/>
  <p:notesSz cx="6400800" cy="8686800"/>
  <p:embeddedFontLst>
    <p:embeddedFont>
      <p:font typeface="Arial Unicode MS" panose="020B0604020202020204" pitchFamily="34" charset="-128"/>
      <p:regular r:id="rId54"/>
    </p:embeddedFont>
    <p:embeddedFont>
      <p:font typeface="MT Extra" panose="05050102010205020202" pitchFamily="18" charset="2"/>
      <p:regular r:id="rId55"/>
    </p:embeddedFont>
    <p:embeddedFont>
      <p:font typeface="Math5" panose="00000400000000000000" pitchFamily="2" charset="2"/>
      <p:regular r:id="rId56"/>
      <p:bold r:id="rId57"/>
    </p:embeddedFont>
    <p:embeddedFont>
      <p:font typeface="French Script MT" panose="03020402040607040605" pitchFamily="66" charset="0"/>
      <p:regular r:id="rId58"/>
    </p:embeddedFont>
    <p:embeddedFont>
      <p:font typeface="Monotype Sorts" panose="01010601010101010101" pitchFamily="2" charset="2"/>
      <p:regular r:id="rId59"/>
    </p:embeddedFont>
    <p:embeddedFont>
      <p:font typeface="Math1" panose="05000502060100000001" pitchFamily="2" charset="2"/>
      <p:regular r:id="rId60"/>
      <p:bold r:id="rId61"/>
    </p:embeddedFont>
    <p:embeddedFont>
      <p:font typeface="Comic Sans MS" panose="030F0702030302020204" pitchFamily="66" charset="0"/>
      <p:regular r:id="rId62"/>
      <p:bold r:id="rId63"/>
    </p:embeddedFont>
    <p:embeddedFont>
      <p:font typeface="Euclid Symbol" panose="05050102010706020507" pitchFamily="18" charset="2"/>
      <p:regular r:id="rId64"/>
      <p:bold r:id="rId65"/>
      <p:italic r:id="rId66"/>
      <p:boldItalic r:id="rId67"/>
    </p:embeddedFont>
  </p:embeddedFontLst>
  <p:custDataLst>
    <p:tags r:id="rId6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66FFFF"/>
    <a:srgbClr val="CC3300"/>
    <a:srgbClr val="3366CC"/>
    <a:srgbClr val="FF0000"/>
    <a:srgbClr val="00CC00"/>
    <a:srgbClr val="FF00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009" autoAdjust="0"/>
    <p:restoredTop sz="94660" autoAdjust="0"/>
  </p:normalViewPr>
  <p:slideViewPr>
    <p:cSldViewPr>
      <p:cViewPr>
        <p:scale>
          <a:sx n="100" d="100"/>
          <a:sy n="100" d="100"/>
        </p:scale>
        <p:origin x="72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5.xml"/><Relationship Id="rId1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defTabSz="862182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7438" y="0"/>
            <a:ext cx="2773362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algn="r" defTabSz="862182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2463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2488" y="4125913"/>
            <a:ext cx="469582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3413"/>
            <a:ext cx="27733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defTabSz="862182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7438" y="8253413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algn="r" defTabSz="862013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20B211C-E10F-420D-8710-F08F2ADA5E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1291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0B211C-E10F-420D-8710-F08F2ADA5E1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86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505200" y="3962400"/>
            <a:ext cx="1766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 smtClean="0">
                <a:latin typeface="MT Extra" panose="00000500000000000000" pitchFamily="18" charset="2"/>
              </a:rPr>
              <a:t>MTExtra</a:t>
            </a:r>
            <a:endParaRPr lang="en-US" sz="1200" dirty="0" smtClean="0">
              <a:latin typeface="MT Extra" panose="00000500000000000000" pitchFamily="18" charset="2"/>
            </a:endParaRPr>
          </a:p>
          <a:p>
            <a:pPr algn="l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l"/>
            <a:r>
              <a:rPr lang="en-US" sz="1200" dirty="0" smtClean="0">
                <a:latin typeface="Symbol" panose="05050102010706020507" pitchFamily="18" charset="2"/>
                <a:cs typeface="Courier New" panose="02070309020205020404" pitchFamily="49" charset="0"/>
              </a:rPr>
              <a:t>symbol</a:t>
            </a:r>
          </a:p>
          <a:p>
            <a:pPr algn="l"/>
            <a:r>
              <a:rPr lang="en-US" sz="1200" dirty="0" err="1" smtClean="0">
                <a:latin typeface="Symbol" panose="05050102010706020507" pitchFamily="18" charset="2"/>
                <a:cs typeface="Courier New" panose="02070309020205020404" pitchFamily="49" charset="0"/>
              </a:rPr>
              <a:t>euclid</a:t>
            </a:r>
            <a:r>
              <a:rPr lang="en-US" sz="1200" dirty="0" smtClean="0">
                <a:latin typeface="Symbol" panose="05050102010706020507" pitchFamily="18" charset="2"/>
                <a:cs typeface="Courier New" panose="02070309020205020404" pitchFamily="49" charset="0"/>
              </a:rPr>
              <a:t> symbol</a:t>
            </a:r>
          </a:p>
          <a:p>
            <a:pPr algn="l"/>
            <a:r>
              <a:rPr lang="en-US" sz="1200" dirty="0" smtClean="0">
                <a:latin typeface="Monotype Sorts" panose="01010601010101010101" pitchFamily="2" charset="2"/>
                <a:cs typeface="Courier New" panose="02070309020205020404" pitchFamily="49" charset="0"/>
              </a:rPr>
              <a:t>monotype sorts</a:t>
            </a:r>
            <a:endParaRPr lang="en-US" sz="1200" dirty="0">
              <a:latin typeface="Monotype Sorts" panose="01010601010101010101" pitchFamily="2" charset="2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457200" y="1519958"/>
            <a:ext cx="8229600" cy="77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4400" dirty="0" smtClean="0">
                <a:latin typeface="Times New Roman" pitchFamily="18" charset="0"/>
              </a:rPr>
              <a:t>EECE 4353 </a:t>
            </a:r>
            <a:r>
              <a:rPr lang="en-US" altLang="en-US" sz="4400" dirty="0">
                <a:latin typeface="Times New Roman" pitchFamily="18" charset="0"/>
              </a:rPr>
              <a:t>Image Processing</a:t>
            </a: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371600" y="3532188"/>
            <a:ext cx="6400800" cy="230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 dirty="0">
                <a:latin typeface="Times New Roman" pitchFamily="18" charset="0"/>
              </a:rPr>
              <a:t>Richard Alan Peters II</a:t>
            </a:r>
            <a:endParaRPr lang="en-US" altLang="en-US" dirty="0">
              <a:latin typeface="Times New Roman" pitchFamily="18" charset="0"/>
            </a:endParaRP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dirty="0">
                <a:latin typeface="Times New Roman" pitchFamily="18" charset="0"/>
              </a:rPr>
              <a:t>Department of Electrical Engineering and Computer Science</a:t>
            </a:r>
          </a:p>
          <a:p>
            <a:pPr algn="ctr"/>
            <a:endParaRPr lang="en-US" altLang="en-US" dirty="0">
              <a:latin typeface="Times New Roman" pitchFamily="18" charset="0"/>
            </a:endParaRPr>
          </a:p>
          <a:p>
            <a:pPr algn="ctr"/>
            <a:r>
              <a:rPr lang="en-US" altLang="en-US" sz="2000" dirty="0">
                <a:latin typeface="Times New Roman" pitchFamily="18" charset="0"/>
              </a:rPr>
              <a:t>Fall Semester </a:t>
            </a:r>
            <a:r>
              <a:rPr lang="en-US" altLang="en-US" sz="2000" dirty="0" smtClean="0">
                <a:latin typeface="Times New Roman" pitchFamily="18" charset="0"/>
              </a:rPr>
              <a:t>2016</a:t>
            </a:r>
            <a:endParaRPr lang="en-US" altLang="en-US" dirty="0">
              <a:latin typeface="Times New Roman" pitchFamily="18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 userDrawn="1"/>
        </p:nvSpPr>
        <p:spPr bwMode="auto">
          <a:xfrm>
            <a:off x="3624263" y="2743200"/>
            <a:ext cx="190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</a:rPr>
              <a:t>Lecture Notes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Line 18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20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  <p:grpSp>
        <p:nvGrpSpPr>
          <p:cNvPr id="17" name="Group 5"/>
          <p:cNvGrpSpPr>
            <a:grpSpLocks/>
          </p:cNvGrpSpPr>
          <p:nvPr userDrawn="1"/>
        </p:nvGrpSpPr>
        <p:grpSpPr bwMode="auto">
          <a:xfrm>
            <a:off x="419100" y="6369050"/>
            <a:ext cx="8305800" cy="336550"/>
            <a:chOff x="240" y="4012"/>
            <a:chExt cx="5232" cy="212"/>
          </a:xfrm>
        </p:grpSpPr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r>
                <a:rPr lang="en-US" altLang="en-US" sz="800">
                  <a:solidFill>
                    <a:schemeClr val="tx2"/>
                  </a:solidFill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19" name="Picture 7" descr="c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874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3714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22789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8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22789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7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063" y="6437313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19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20" descr="EECE-CS-253 Tit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4150"/>
            <a:ext cx="374173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24" descr="Vanderbil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2"/>
          <p:cNvSpPr>
            <a:spLocks noChangeArrowheads="1"/>
          </p:cNvSpPr>
          <p:nvPr userDrawn="1"/>
        </p:nvSpPr>
        <p:spPr bwMode="auto">
          <a:xfrm>
            <a:off x="68580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08346AA6-919D-483D-9822-8AD358193F61}" type="slidenum">
              <a:rPr lang="en-US" altLang="en-US" sz="1400" smtClean="0">
                <a:latin typeface="Times New Roman" panose="02020603050405020304" pitchFamily="18" charset="0"/>
              </a:rPr>
              <a:pPr algn="r">
                <a:defRPr/>
              </a:pPr>
              <a:t>‹#›</a:t>
            </a:fld>
            <a:endParaRPr lang="en-US" altLang="en-US" sz="1400" smtClean="0">
              <a:latin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5194" y="1075575"/>
            <a:ext cx="8385744" cy="499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29400" y="6375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7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22789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8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93420"/>
            <a:ext cx="8371480" cy="196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9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1" name="Picture 25" descr="Vanderbil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7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063" y="6437313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6" r:id="rId2"/>
    <p:sldLayoutId id="2147483687" r:id="rId3"/>
    <p:sldLayoutId id="2147483689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anose="01010601010101010101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anose="01010601010101010101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anose="01010601010101010101" pitchFamily="2" charset="2"/>
        <a:buChar char="l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30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1392238" y="2667000"/>
            <a:ext cx="64230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Lecture Notes:  Reduction of Correlated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0E5EFBEC-AB2B-4598-8B0D-7511FBC3CF58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342" name="Text Box 2"/>
          <p:cNvSpPr txBox="1">
            <a:spLocks noChangeArrowheads="1"/>
          </p:cNvSpPr>
          <p:nvPr/>
        </p:nvSpPr>
        <p:spPr bwMode="auto">
          <a:xfrm rot="-5400000">
            <a:off x="5928519" y="3228182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241</a:t>
            </a:r>
          </a:p>
        </p:txBody>
      </p:sp>
      <p:sp>
        <p:nvSpPr>
          <p:cNvPr id="14343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990600"/>
            <a:ext cx="7772400" cy="946150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How to determine the frequency and period of a point in the log power spectrum of an image (ex.):</a:t>
            </a:r>
          </a:p>
        </p:txBody>
      </p:sp>
      <p:pic>
        <p:nvPicPr>
          <p:cNvPr id="14344" name="Picture 4" descr="WallaceAndGro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5413"/>
            <a:ext cx="21526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5" descr="WandG_LPS_unshif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2667000"/>
            <a:ext cx="21526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6" descr="WandG_L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3" y="2665413"/>
            <a:ext cx="21526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7" name="Line 7"/>
          <p:cNvSpPr>
            <a:spLocks noChangeShapeType="1"/>
          </p:cNvSpPr>
          <p:nvPr/>
        </p:nvSpPr>
        <p:spPr bwMode="auto">
          <a:xfrm>
            <a:off x="534988" y="2514600"/>
            <a:ext cx="2133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Line 8"/>
          <p:cNvSpPr>
            <a:spLocks noChangeShapeType="1"/>
          </p:cNvSpPr>
          <p:nvPr/>
        </p:nvSpPr>
        <p:spPr bwMode="auto">
          <a:xfrm>
            <a:off x="382588" y="2667000"/>
            <a:ext cx="0" cy="3048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9"/>
          <p:cNvSpPr>
            <a:spLocks noChangeShapeType="1"/>
          </p:cNvSpPr>
          <p:nvPr/>
        </p:nvSpPr>
        <p:spPr bwMode="auto">
          <a:xfrm>
            <a:off x="6478588" y="2514600"/>
            <a:ext cx="10652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Line 10"/>
          <p:cNvSpPr>
            <a:spLocks noChangeShapeType="1"/>
          </p:cNvSpPr>
          <p:nvPr/>
        </p:nvSpPr>
        <p:spPr bwMode="auto">
          <a:xfrm>
            <a:off x="6326188" y="2667000"/>
            <a:ext cx="0" cy="1524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351" name="AutoShape 11"/>
          <p:cNvCxnSpPr>
            <a:cxnSpLocks noChangeShapeType="1"/>
            <a:stCxn id="14345" idx="0"/>
            <a:endCxn id="14345" idx="2"/>
          </p:cNvCxnSpPr>
          <p:nvPr/>
        </p:nvCxnSpPr>
        <p:spPr bwMode="auto">
          <a:xfrm>
            <a:off x="4572000" y="2667000"/>
            <a:ext cx="0" cy="30480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2" name="AutoShape 12"/>
          <p:cNvCxnSpPr>
            <a:cxnSpLocks noChangeShapeType="1"/>
            <a:stCxn id="14345" idx="1"/>
            <a:endCxn id="14345" idx="3"/>
          </p:cNvCxnSpPr>
          <p:nvPr/>
        </p:nvCxnSpPr>
        <p:spPr bwMode="auto">
          <a:xfrm>
            <a:off x="3495675" y="4191000"/>
            <a:ext cx="2152650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353" name="Group 13"/>
          <p:cNvGrpSpPr>
            <a:grpSpLocks/>
          </p:cNvGrpSpPr>
          <p:nvPr/>
        </p:nvGrpSpPr>
        <p:grpSpPr bwMode="auto">
          <a:xfrm>
            <a:off x="3498850" y="2514600"/>
            <a:ext cx="2146300" cy="0"/>
            <a:chOff x="2204" y="2160"/>
            <a:chExt cx="1352" cy="0"/>
          </a:xfrm>
        </p:grpSpPr>
        <p:sp>
          <p:nvSpPr>
            <p:cNvPr id="14370" name="Line 14"/>
            <p:cNvSpPr>
              <a:spLocks noChangeShapeType="1"/>
            </p:cNvSpPr>
            <p:nvPr/>
          </p:nvSpPr>
          <p:spPr bwMode="auto">
            <a:xfrm>
              <a:off x="2204" y="2160"/>
              <a:ext cx="67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Line 15"/>
            <p:cNvSpPr>
              <a:spLocks noChangeShapeType="1"/>
            </p:cNvSpPr>
            <p:nvPr/>
          </p:nvSpPr>
          <p:spPr bwMode="auto">
            <a:xfrm>
              <a:off x="2882" y="2160"/>
              <a:ext cx="67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54" name="Group 16"/>
          <p:cNvGrpSpPr>
            <a:grpSpLocks/>
          </p:cNvGrpSpPr>
          <p:nvPr/>
        </p:nvGrpSpPr>
        <p:grpSpPr bwMode="auto">
          <a:xfrm>
            <a:off x="3276600" y="2676525"/>
            <a:ext cx="0" cy="3028950"/>
            <a:chOff x="2064" y="1584"/>
            <a:chExt cx="0" cy="1908"/>
          </a:xfrm>
        </p:grpSpPr>
        <p:sp>
          <p:nvSpPr>
            <p:cNvPr id="14368" name="Line 17"/>
            <p:cNvSpPr>
              <a:spLocks noChangeShapeType="1"/>
            </p:cNvSpPr>
            <p:nvPr/>
          </p:nvSpPr>
          <p:spPr bwMode="auto">
            <a:xfrm>
              <a:off x="2064" y="1584"/>
              <a:ext cx="0" cy="9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Line 18"/>
            <p:cNvSpPr>
              <a:spLocks noChangeShapeType="1"/>
            </p:cNvSpPr>
            <p:nvPr/>
          </p:nvSpPr>
          <p:spPr bwMode="auto">
            <a:xfrm flipH="1">
              <a:off x="2064" y="2530"/>
              <a:ext cx="0" cy="96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55" name="Text Box 19"/>
          <p:cNvSpPr txBox="1">
            <a:spLocks noChangeArrowheads="1"/>
          </p:cNvSpPr>
          <p:nvPr/>
        </p:nvSpPr>
        <p:spPr bwMode="auto">
          <a:xfrm rot="-5400000">
            <a:off x="-3968" y="3896518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rPr>
              <a:t>480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1257300" y="22098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rPr>
              <a:t>339</a:t>
            </a:r>
          </a:p>
        </p:txBody>
      </p:sp>
      <p:grpSp>
        <p:nvGrpSpPr>
          <p:cNvPr id="14357" name="Group 21"/>
          <p:cNvGrpSpPr>
            <a:grpSpLocks/>
          </p:cNvGrpSpPr>
          <p:nvPr/>
        </p:nvGrpSpPr>
        <p:grpSpPr bwMode="auto">
          <a:xfrm>
            <a:off x="3773488" y="2209800"/>
            <a:ext cx="1624012" cy="366713"/>
            <a:chOff x="2384" y="1203"/>
            <a:chExt cx="1023" cy="231"/>
          </a:xfrm>
        </p:grpSpPr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2384" y="1203"/>
              <a:ext cx="3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Times New Roman" panose="02020603050405020304" pitchFamily="18" charset="0"/>
                  <a:sym typeface="Euclid Symbol" panose="05050102010706020507" pitchFamily="18" charset="2"/>
                </a:rPr>
                <a:t>170</a:t>
              </a:r>
              <a:endPara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67" name="Text Box 23"/>
            <p:cNvSpPr txBox="1">
              <a:spLocks noChangeArrowheads="1"/>
            </p:cNvSpPr>
            <p:nvPr/>
          </p:nvSpPr>
          <p:spPr bwMode="auto">
            <a:xfrm>
              <a:off x="3075" y="1203"/>
              <a:ext cx="3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Times New Roman" panose="02020603050405020304" pitchFamily="18" charset="0"/>
                  <a:sym typeface="Euclid Symbol" panose="05050102010706020507" pitchFamily="18" charset="2"/>
                </a:rPr>
                <a:t>169</a:t>
              </a:r>
              <a:endPara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358" name="Text Box 24"/>
          <p:cNvSpPr txBox="1">
            <a:spLocks noChangeArrowheads="1"/>
          </p:cNvSpPr>
          <p:nvPr/>
        </p:nvSpPr>
        <p:spPr bwMode="auto">
          <a:xfrm rot="-5400000">
            <a:off x="2891632" y="4733131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239</a:t>
            </a:r>
          </a:p>
        </p:txBody>
      </p:sp>
      <p:sp>
        <p:nvSpPr>
          <p:cNvPr id="14359" name="Text Box 25"/>
          <p:cNvSpPr txBox="1">
            <a:spLocks noChangeArrowheads="1"/>
          </p:cNvSpPr>
          <p:nvPr/>
        </p:nvSpPr>
        <p:spPr bwMode="auto">
          <a:xfrm rot="-5400000">
            <a:off x="2894807" y="3226593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241</a:t>
            </a:r>
          </a:p>
        </p:txBody>
      </p:sp>
      <p:sp>
        <p:nvSpPr>
          <p:cNvPr id="14360" name="Text Box 26"/>
          <p:cNvSpPr txBox="1">
            <a:spLocks noChangeArrowheads="1"/>
          </p:cNvSpPr>
          <p:nvPr/>
        </p:nvSpPr>
        <p:spPr bwMode="auto">
          <a:xfrm>
            <a:off x="6756400" y="22098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170</a:t>
            </a:r>
            <a:endParaRPr lang="en-US" altLang="en-US" sz="1800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61" name="Text Box 27"/>
          <p:cNvSpPr txBox="1">
            <a:spLocks noChangeArrowheads="1"/>
          </p:cNvSpPr>
          <p:nvPr/>
        </p:nvSpPr>
        <p:spPr bwMode="auto">
          <a:xfrm>
            <a:off x="885825" y="5775325"/>
            <a:ext cx="1446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original image</a:t>
            </a:r>
          </a:p>
        </p:txBody>
      </p:sp>
      <p:sp>
        <p:nvSpPr>
          <p:cNvPr id="14362" name="Text Box 28"/>
          <p:cNvSpPr txBox="1">
            <a:spLocks noChangeArrowheads="1"/>
          </p:cNvSpPr>
          <p:nvPr/>
        </p:nvSpPr>
        <p:spPr bwMode="auto">
          <a:xfrm>
            <a:off x="3352800" y="5791200"/>
            <a:ext cx="23193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quadrant partition of PS</a:t>
            </a:r>
          </a:p>
        </p:txBody>
      </p:sp>
      <p:sp>
        <p:nvSpPr>
          <p:cNvPr id="14363" name="Text Box 29"/>
          <p:cNvSpPr txBox="1">
            <a:spLocks noChangeArrowheads="1"/>
          </p:cNvSpPr>
          <p:nvPr/>
        </p:nvSpPr>
        <p:spPr bwMode="auto">
          <a:xfrm>
            <a:off x="6400800" y="5792788"/>
            <a:ext cx="2339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loc of (</a:t>
            </a:r>
            <a:r>
              <a:rPr lang="en-US" altLang="en-US" sz="1600">
                <a:latin typeface="Times New Roman" panose="02020603050405020304" pitchFamily="18" charset="0"/>
              </a:rPr>
              <a:t>0,0</a:t>
            </a:r>
            <a:r>
              <a:rPr lang="en-US" altLang="en-US" sz="1600"/>
              <a:t>) in fftshift(PS)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2873375" y="2197100"/>
            <a:ext cx="574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accent1"/>
                </a:solidFill>
              </a:rPr>
              <a:t>(</a:t>
            </a:r>
            <a:r>
              <a:rPr lang="en-US" altLang="en-US" sz="1600">
                <a:solidFill>
                  <a:schemeClr val="accent1"/>
                </a:solidFill>
                <a:latin typeface="Times New Roman" panose="02020603050405020304" pitchFamily="18" charset="0"/>
              </a:rPr>
              <a:t>0,0</a:t>
            </a:r>
            <a:r>
              <a:rPr lang="en-US" altLang="en-US" sz="160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4365" name="Line 31"/>
          <p:cNvSpPr>
            <a:spLocks noChangeShapeType="1"/>
          </p:cNvSpPr>
          <p:nvPr/>
        </p:nvSpPr>
        <p:spPr bwMode="auto">
          <a:xfrm>
            <a:off x="3332163" y="2501900"/>
            <a:ext cx="1524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32B8922A-10CB-4DDD-B29C-7588830984C1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950" y="990600"/>
            <a:ext cx="6896100" cy="1028700"/>
          </a:xfrm>
        </p:spPr>
        <p:txBody>
          <a:bodyPr/>
          <a:lstStyle/>
          <a:p>
            <a:r>
              <a:rPr lang="en-US" altLang="en-US" sz="2800" smtClean="0"/>
              <a:t>How to determine the frequency and period of a point in the log power spectrum of an image:</a:t>
            </a:r>
          </a:p>
        </p:txBody>
      </p:sp>
      <p:sp>
        <p:nvSpPr>
          <p:cNvPr id="15367" name="Text Box 19"/>
          <p:cNvSpPr txBox="1">
            <a:spLocks noChangeArrowheads="1"/>
          </p:cNvSpPr>
          <p:nvPr/>
        </p:nvSpPr>
        <p:spPr bwMode="auto">
          <a:xfrm>
            <a:off x="2286000" y="1827213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 baseline="-25000">
                <a:solidFill>
                  <a:schemeClr val="accent1"/>
                </a:solidFill>
                <a:latin typeface="Times New Roman" panose="02020603050405020304" pitchFamily="18" charset="0"/>
              </a:rPr>
              <a:t>2</a:t>
            </a: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5368" name="Text Box 23"/>
          <p:cNvSpPr txBox="1">
            <a:spLocks noChangeArrowheads="1"/>
          </p:cNvSpPr>
          <p:nvPr/>
        </p:nvSpPr>
        <p:spPr bwMode="auto">
          <a:xfrm>
            <a:off x="1825625" y="5881688"/>
            <a:ext cx="954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hlink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</a:t>
            </a:r>
            <a:r>
              <a:rPr lang="en-US" altLang="en-US" sz="1800" i="1">
                <a:solidFill>
                  <a:schemeClr val="hlink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/2</a:t>
            </a:r>
            <a:r>
              <a:rPr lang="en-US" altLang="en-US" sz="1800">
                <a:solidFill>
                  <a:schemeClr val="hlink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 + 1</a:t>
            </a:r>
            <a:endParaRPr lang="en-US" altLang="en-US" sz="1800" i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5369" name="Group 48"/>
          <p:cNvGrpSpPr>
            <a:grpSpLocks/>
          </p:cNvGrpSpPr>
          <p:nvPr/>
        </p:nvGrpSpPr>
        <p:grpSpPr bwMode="auto">
          <a:xfrm>
            <a:off x="762000" y="2133600"/>
            <a:ext cx="7620000" cy="4038600"/>
            <a:chOff x="480" y="1344"/>
            <a:chExt cx="4800" cy="2544"/>
          </a:xfrm>
        </p:grpSpPr>
        <p:sp>
          <p:nvSpPr>
            <p:cNvPr id="15370" name="Line 3"/>
            <p:cNvSpPr>
              <a:spLocks noChangeShapeType="1"/>
            </p:cNvSpPr>
            <p:nvPr/>
          </p:nvSpPr>
          <p:spPr bwMode="auto">
            <a:xfrm flipV="1">
              <a:off x="1094" y="1632"/>
              <a:ext cx="430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1" name="Line 4"/>
            <p:cNvSpPr>
              <a:spLocks noChangeShapeType="1"/>
            </p:cNvSpPr>
            <p:nvPr/>
          </p:nvSpPr>
          <p:spPr bwMode="auto">
            <a:xfrm>
              <a:off x="1008" y="1728"/>
              <a:ext cx="0" cy="72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372" name="Group 5"/>
            <p:cNvGrpSpPr>
              <a:grpSpLocks/>
            </p:cNvGrpSpPr>
            <p:nvPr/>
          </p:nvGrpSpPr>
          <p:grpSpPr bwMode="auto">
            <a:xfrm>
              <a:off x="1092" y="1728"/>
              <a:ext cx="1356" cy="1920"/>
              <a:chOff x="900" y="1728"/>
              <a:chExt cx="1356" cy="1920"/>
            </a:xfrm>
          </p:grpSpPr>
          <p:pic>
            <p:nvPicPr>
              <p:cNvPr id="15403" name="Picture 6" descr="WandG_LP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" y="1728"/>
                <a:ext cx="1356" cy="1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5404" name="Group 7"/>
              <p:cNvGrpSpPr>
                <a:grpSpLocks/>
              </p:cNvGrpSpPr>
              <p:nvPr/>
            </p:nvGrpSpPr>
            <p:grpSpPr bwMode="auto">
              <a:xfrm>
                <a:off x="1291" y="2400"/>
                <a:ext cx="576" cy="576"/>
                <a:chOff x="1291" y="2400"/>
                <a:chExt cx="576" cy="576"/>
              </a:xfrm>
            </p:grpSpPr>
            <p:sp>
              <p:nvSpPr>
                <p:cNvPr id="15405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339" y="240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06" name="Line 9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1339" y="240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07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1819" y="288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08" name="Line 11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1819" y="288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09" name="Line 12"/>
                <p:cNvSpPr>
                  <a:spLocks noChangeShapeType="1"/>
                </p:cNvSpPr>
                <p:nvPr/>
              </p:nvSpPr>
              <p:spPr bwMode="auto">
                <a:xfrm>
                  <a:off x="1339" y="2448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10" name="Line 13"/>
                <p:cNvSpPr>
                  <a:spLocks noChangeShapeType="1"/>
                </p:cNvSpPr>
                <p:nvPr/>
              </p:nvSpPr>
              <p:spPr bwMode="auto">
                <a:xfrm>
                  <a:off x="1819" y="2688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11" name="Line 14"/>
                <p:cNvSpPr>
                  <a:spLocks noChangeShapeType="1"/>
                </p:cNvSpPr>
                <p:nvPr/>
              </p:nvSpPr>
              <p:spPr bwMode="auto">
                <a:xfrm>
                  <a:off x="1339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12" name="Line 15"/>
                <p:cNvSpPr>
                  <a:spLocks noChangeShapeType="1"/>
                </p:cNvSpPr>
                <p:nvPr/>
              </p:nvSpPr>
              <p:spPr bwMode="auto">
                <a:xfrm>
                  <a:off x="1579" y="292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5373" name="Text Box 16"/>
            <p:cNvSpPr txBox="1">
              <a:spLocks noChangeArrowheads="1"/>
            </p:cNvSpPr>
            <p:nvPr/>
          </p:nvSpPr>
          <p:spPr bwMode="auto">
            <a:xfrm rot="-5400000">
              <a:off x="736" y="192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en-US" sz="2400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FF0000"/>
                </a:solidFill>
              </a:endParaRPr>
            </a:p>
          </p:txBody>
        </p:sp>
        <p:sp>
          <p:nvSpPr>
            <p:cNvPr id="15374" name="Text Box 17"/>
            <p:cNvSpPr txBox="1">
              <a:spLocks noChangeArrowheads="1"/>
            </p:cNvSpPr>
            <p:nvPr/>
          </p:nvSpPr>
          <p:spPr bwMode="auto">
            <a:xfrm>
              <a:off x="1188" y="1344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en-US" sz="2400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rgbClr val="FF0000"/>
                </a:solidFill>
              </a:endParaRPr>
            </a:p>
          </p:txBody>
        </p:sp>
        <p:sp>
          <p:nvSpPr>
            <p:cNvPr id="15375" name="Text Box 18"/>
            <p:cNvSpPr txBox="1">
              <a:spLocks noChangeArrowheads="1"/>
            </p:cNvSpPr>
            <p:nvPr/>
          </p:nvSpPr>
          <p:spPr bwMode="auto">
            <a:xfrm rot="-5400000">
              <a:off x="496" y="211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en-US" sz="2400" baseline="-25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15376" name="Line 20"/>
            <p:cNvSpPr>
              <a:spLocks noChangeShapeType="1"/>
            </p:cNvSpPr>
            <p:nvPr/>
          </p:nvSpPr>
          <p:spPr bwMode="auto">
            <a:xfrm>
              <a:off x="768" y="1728"/>
              <a:ext cx="0" cy="12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21"/>
            <p:cNvSpPr>
              <a:spLocks noChangeShapeType="1"/>
            </p:cNvSpPr>
            <p:nvPr/>
          </p:nvSpPr>
          <p:spPr bwMode="auto">
            <a:xfrm flipV="1">
              <a:off x="1104" y="1439"/>
              <a:ext cx="912" cy="1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Line 22"/>
            <p:cNvSpPr>
              <a:spLocks noChangeShapeType="1"/>
            </p:cNvSpPr>
            <p:nvPr/>
          </p:nvSpPr>
          <p:spPr bwMode="auto">
            <a:xfrm>
              <a:off x="1080" y="3705"/>
              <a:ext cx="671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Line 24"/>
            <p:cNvSpPr>
              <a:spLocks noChangeShapeType="1"/>
            </p:cNvSpPr>
            <p:nvPr/>
          </p:nvSpPr>
          <p:spPr bwMode="auto">
            <a:xfrm>
              <a:off x="2544" y="1728"/>
              <a:ext cx="0" cy="96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Text Box 25"/>
            <p:cNvSpPr txBox="1">
              <a:spLocks noChangeArrowheads="1"/>
            </p:cNvSpPr>
            <p:nvPr/>
          </p:nvSpPr>
          <p:spPr bwMode="auto">
            <a:xfrm rot="-5400000">
              <a:off x="2400" y="2052"/>
              <a:ext cx="5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  <a:latin typeface="Times New Roman" panose="02020603050405020304" pitchFamily="18" charset="0"/>
                  <a:sym typeface="Euclid Symbol" panose="05050102010706020507" pitchFamily="18" charset="2"/>
                </a:rPr>
                <a:t></a:t>
              </a:r>
              <a:r>
                <a:rPr lang="en-US" altLang="en-US" sz="1800" i="1">
                  <a:solidFill>
                    <a:schemeClr val="hlink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en-US" sz="1800">
                  <a:solidFill>
                    <a:schemeClr val="hlink"/>
                  </a:solidFill>
                  <a:latin typeface="Times New Roman" panose="02020603050405020304" pitchFamily="18" charset="0"/>
                </a:rPr>
                <a:t>/2</a:t>
              </a:r>
              <a:r>
                <a:rPr lang="en-US" altLang="en-US" sz="1800">
                  <a:solidFill>
                    <a:schemeClr val="hlink"/>
                  </a:solidFill>
                  <a:latin typeface="Times New Roman" panose="02020603050405020304" pitchFamily="18" charset="0"/>
                  <a:sym typeface="Euclid Symbol" panose="05050102010706020507" pitchFamily="18" charset="2"/>
                </a:rPr>
                <a:t> + 1</a:t>
              </a:r>
            </a:p>
          </p:txBody>
        </p:sp>
        <p:grpSp>
          <p:nvGrpSpPr>
            <p:cNvPr id="15381" name="Group 26"/>
            <p:cNvGrpSpPr>
              <a:grpSpLocks noChangeAspect="1"/>
            </p:cNvGrpSpPr>
            <p:nvPr/>
          </p:nvGrpSpPr>
          <p:grpSpPr bwMode="auto">
            <a:xfrm>
              <a:off x="3264" y="1776"/>
              <a:ext cx="1760" cy="1869"/>
              <a:chOff x="1284" y="2376"/>
              <a:chExt cx="588" cy="624"/>
            </a:xfrm>
          </p:grpSpPr>
          <p:pic>
            <p:nvPicPr>
              <p:cNvPr id="15393" name="Picture 27" descr="WandG_LP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19" t="33749" r="28319" b="33749"/>
              <a:stretch>
                <a:fillRect/>
              </a:stretch>
            </p:blipFill>
            <p:spPr bwMode="auto">
              <a:xfrm>
                <a:off x="1284" y="2376"/>
                <a:ext cx="588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5394" name="Group 28"/>
              <p:cNvGrpSpPr>
                <a:grpSpLocks noChangeAspect="1"/>
              </p:cNvGrpSpPr>
              <p:nvPr/>
            </p:nvGrpSpPr>
            <p:grpSpPr bwMode="auto">
              <a:xfrm>
                <a:off x="1291" y="2400"/>
                <a:ext cx="576" cy="576"/>
                <a:chOff x="1291" y="2400"/>
                <a:chExt cx="576" cy="576"/>
              </a:xfrm>
            </p:grpSpPr>
            <p:sp>
              <p:nvSpPr>
                <p:cNvPr id="15395" name="Line 2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339" y="240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96" name="Line 30"/>
                <p:cNvSpPr>
                  <a:spLocks noChangeAspect="1" noChangeShapeType="1"/>
                </p:cNvSpPr>
                <p:nvPr/>
              </p:nvSpPr>
              <p:spPr bwMode="auto">
                <a:xfrm rot="16200000" flipV="1">
                  <a:off x="1339" y="240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97" name="Line 3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819" y="288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98" name="Line 32"/>
                <p:cNvSpPr>
                  <a:spLocks noChangeAspect="1" noChangeShapeType="1"/>
                </p:cNvSpPr>
                <p:nvPr/>
              </p:nvSpPr>
              <p:spPr bwMode="auto">
                <a:xfrm rot="16200000" flipV="1">
                  <a:off x="1819" y="2880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99" name="Line 33"/>
                <p:cNvSpPr>
                  <a:spLocks noChangeAspect="1" noChangeShapeType="1"/>
                </p:cNvSpPr>
                <p:nvPr/>
              </p:nvSpPr>
              <p:spPr bwMode="auto">
                <a:xfrm>
                  <a:off x="1339" y="2448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00" name="Line 34"/>
                <p:cNvSpPr>
                  <a:spLocks noChangeAspect="1" noChangeShapeType="1"/>
                </p:cNvSpPr>
                <p:nvPr/>
              </p:nvSpPr>
              <p:spPr bwMode="auto">
                <a:xfrm>
                  <a:off x="1819" y="2688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01" name="Line 35"/>
                <p:cNvSpPr>
                  <a:spLocks noChangeAspect="1" noChangeShapeType="1"/>
                </p:cNvSpPr>
                <p:nvPr/>
              </p:nvSpPr>
              <p:spPr bwMode="auto">
                <a:xfrm>
                  <a:off x="1339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02" name="Line 36"/>
                <p:cNvSpPr>
                  <a:spLocks noChangeAspect="1" noChangeShapeType="1"/>
                </p:cNvSpPr>
                <p:nvPr/>
              </p:nvSpPr>
              <p:spPr bwMode="auto">
                <a:xfrm>
                  <a:off x="1579" y="292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5382" name="Line 37"/>
            <p:cNvSpPr>
              <a:spLocks noChangeShapeType="1"/>
            </p:cNvSpPr>
            <p:nvPr/>
          </p:nvSpPr>
          <p:spPr bwMode="auto">
            <a:xfrm flipH="1">
              <a:off x="3408" y="1680"/>
              <a:ext cx="72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3" name="Line 38"/>
            <p:cNvSpPr>
              <a:spLocks noChangeShapeType="1"/>
            </p:cNvSpPr>
            <p:nvPr/>
          </p:nvSpPr>
          <p:spPr bwMode="auto">
            <a:xfrm flipV="1">
              <a:off x="3168" y="2016"/>
              <a:ext cx="0" cy="67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4" name="Line 39"/>
            <p:cNvSpPr>
              <a:spLocks noChangeShapeType="1"/>
            </p:cNvSpPr>
            <p:nvPr/>
          </p:nvSpPr>
          <p:spPr bwMode="auto">
            <a:xfrm rot="5400000">
              <a:off x="4752" y="3072"/>
              <a:ext cx="67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5" name="Line 40"/>
            <p:cNvSpPr>
              <a:spLocks noChangeShapeType="1"/>
            </p:cNvSpPr>
            <p:nvPr/>
          </p:nvSpPr>
          <p:spPr bwMode="auto">
            <a:xfrm rot="5400000" flipH="1" flipV="1">
              <a:off x="4512" y="3359"/>
              <a:ext cx="0" cy="67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386" name="AutoShape 41"/>
            <p:cNvCxnSpPr>
              <a:cxnSpLocks noChangeShapeType="1"/>
              <a:stCxn id="15393" idx="0"/>
              <a:endCxn id="15393" idx="2"/>
            </p:cNvCxnSpPr>
            <p:nvPr/>
          </p:nvCxnSpPr>
          <p:spPr bwMode="auto">
            <a:xfrm>
              <a:off x="4144" y="1776"/>
              <a:ext cx="0" cy="1869"/>
            </a:xfrm>
            <a:prstGeom prst="straightConnector1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87" name="AutoShape 42"/>
            <p:cNvCxnSpPr>
              <a:cxnSpLocks noChangeShapeType="1"/>
              <a:stCxn id="15393" idx="1"/>
              <a:endCxn id="15393" idx="3"/>
            </p:cNvCxnSpPr>
            <p:nvPr/>
          </p:nvCxnSpPr>
          <p:spPr bwMode="auto">
            <a:xfrm>
              <a:off x="3264" y="2711"/>
              <a:ext cx="1760" cy="0"/>
            </a:xfrm>
            <a:prstGeom prst="straightConnector1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388" name="Text Box 43"/>
            <p:cNvSpPr txBox="1">
              <a:spLocks noChangeArrowheads="1"/>
            </p:cNvSpPr>
            <p:nvPr/>
          </p:nvSpPr>
          <p:spPr bwMode="auto">
            <a:xfrm rot="-5400000">
              <a:off x="2939" y="2219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-v</a:t>
              </a:r>
              <a:endParaRPr lang="en-US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15389" name="Text Box 44"/>
            <p:cNvSpPr txBox="1">
              <a:spLocks noChangeArrowheads="1"/>
            </p:cNvSpPr>
            <p:nvPr/>
          </p:nvSpPr>
          <p:spPr bwMode="auto">
            <a:xfrm>
              <a:off x="3600" y="144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-u</a:t>
              </a:r>
              <a:endParaRPr lang="en-US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15390" name="Text Box 45"/>
            <p:cNvSpPr txBox="1">
              <a:spLocks noChangeArrowheads="1"/>
            </p:cNvSpPr>
            <p:nvPr/>
          </p:nvSpPr>
          <p:spPr bwMode="auto">
            <a:xfrm rot="-5400000">
              <a:off x="5035" y="2959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v</a:t>
              </a:r>
              <a:endParaRPr lang="en-US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15391" name="Text Box 46"/>
            <p:cNvSpPr txBox="1">
              <a:spLocks noChangeArrowheads="1"/>
            </p:cNvSpPr>
            <p:nvPr/>
          </p:nvSpPr>
          <p:spPr bwMode="auto">
            <a:xfrm>
              <a:off x="4416" y="36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u</a:t>
              </a:r>
              <a:endParaRPr lang="en-US" altLang="en-US" sz="2400">
                <a:solidFill>
                  <a:schemeClr val="accent1"/>
                </a:solidFill>
              </a:endParaRPr>
            </a:p>
          </p:txBody>
        </p:sp>
        <p:graphicFrame>
          <p:nvGraphicFramePr>
            <p:cNvPr id="15392" name="Object 47"/>
            <p:cNvGraphicFramePr>
              <a:graphicFrameLocks noChangeAspect="1"/>
            </p:cNvGraphicFramePr>
            <p:nvPr/>
          </p:nvGraphicFramePr>
          <p:xfrm>
            <a:off x="3132" y="2092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5" name="Equation" r:id="rId4" imgW="114151" imgH="215619" progId="Equation.3">
                    <p:embed/>
                  </p:oleObj>
                </mc:Choice>
                <mc:Fallback>
                  <p:oleObj name="Equation" r:id="rId4" imgW="114151" imgH="215619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2" y="2092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715000" y="1981197"/>
            <a:ext cx="2155230" cy="1752603"/>
            <a:chOff x="5715000" y="1981197"/>
            <a:chExt cx="2155230" cy="1752603"/>
          </a:xfrm>
        </p:grpSpPr>
        <p:sp>
          <p:nvSpPr>
            <p:cNvPr id="7" name="Rectangle 6"/>
            <p:cNvSpPr/>
            <p:nvPr/>
          </p:nvSpPr>
          <p:spPr bwMode="auto">
            <a:xfrm>
              <a:off x="5715000" y="1981197"/>
              <a:ext cx="2155230" cy="17526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3269070"/>
                </p:ext>
              </p:extLst>
            </p:nvPr>
          </p:nvGraphicFramePr>
          <p:xfrm>
            <a:off x="5715000" y="1991839"/>
            <a:ext cx="2155230" cy="1733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0" name="Equation" r:id="rId3" imgW="1231560" imgH="990360" progId="Equation.DSMT4">
                    <p:embed/>
                  </p:oleObj>
                </mc:Choice>
                <mc:Fallback>
                  <p:oleObj name="Equation" r:id="rId3" imgW="1231560" imgH="990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715000" y="1991839"/>
                          <a:ext cx="2155230" cy="173313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5715000" y="3886200"/>
            <a:ext cx="2155230" cy="2199960"/>
            <a:chOff x="5715000" y="3886200"/>
            <a:chExt cx="2155230" cy="219996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715000" y="3886200"/>
              <a:ext cx="2155230" cy="219996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0768102"/>
                </p:ext>
              </p:extLst>
            </p:nvPr>
          </p:nvGraphicFramePr>
          <p:xfrm>
            <a:off x="5715000" y="3886200"/>
            <a:ext cx="2155230" cy="2199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1" name="Equation" r:id="rId5" imgW="1206360" imgH="1257120" progId="Equation.DSMT4">
                    <p:embed/>
                  </p:oleObj>
                </mc:Choice>
                <mc:Fallback>
                  <p:oleObj name="Equation" r:id="rId5" imgW="1206360" imgH="1257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715000" y="3886200"/>
                          <a:ext cx="2155230" cy="219996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89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ED398F8C-59FD-4DCD-87A6-B541A7377A96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16390" name="Group 3"/>
          <p:cNvGrpSpPr>
            <a:grpSpLocks noChangeAspect="1"/>
          </p:cNvGrpSpPr>
          <p:nvPr/>
        </p:nvGrpSpPr>
        <p:grpSpPr bwMode="auto">
          <a:xfrm>
            <a:off x="1714500" y="2667000"/>
            <a:ext cx="2794000" cy="2967038"/>
            <a:chOff x="1284" y="2376"/>
            <a:chExt cx="588" cy="624"/>
          </a:xfrm>
        </p:grpSpPr>
        <p:pic>
          <p:nvPicPr>
            <p:cNvPr id="16404" name="Picture 4" descr="WandG_L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9" t="33749" r="28319" b="33749"/>
            <a:stretch>
              <a:fillRect/>
            </a:stretch>
          </p:blipFill>
          <p:spPr bwMode="auto">
            <a:xfrm>
              <a:off x="1284" y="2376"/>
              <a:ext cx="588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405" name="Group 5"/>
            <p:cNvGrpSpPr>
              <a:grpSpLocks noChangeAspect="1"/>
            </p:cNvGrpSpPr>
            <p:nvPr/>
          </p:nvGrpSpPr>
          <p:grpSpPr bwMode="auto">
            <a:xfrm>
              <a:off x="1291" y="2400"/>
              <a:ext cx="576" cy="576"/>
              <a:chOff x="1291" y="2400"/>
              <a:chExt cx="576" cy="576"/>
            </a:xfrm>
          </p:grpSpPr>
          <p:sp>
            <p:nvSpPr>
              <p:cNvPr id="16406" name="Line 6"/>
              <p:cNvSpPr>
                <a:spLocks noChangeAspect="1" noChangeShapeType="1"/>
              </p:cNvSpPr>
              <p:nvPr/>
            </p:nvSpPr>
            <p:spPr bwMode="auto">
              <a:xfrm flipV="1">
                <a:off x="1339" y="2400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7" name="Line 7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1339" y="2400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8" name="Line 8"/>
              <p:cNvSpPr>
                <a:spLocks noChangeAspect="1" noChangeShapeType="1"/>
              </p:cNvSpPr>
              <p:nvPr/>
            </p:nvSpPr>
            <p:spPr bwMode="auto">
              <a:xfrm flipV="1">
                <a:off x="1819" y="2880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9" name="Line 9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1819" y="2880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0" name="Line 10"/>
              <p:cNvSpPr>
                <a:spLocks noChangeAspect="1" noChangeShapeType="1"/>
              </p:cNvSpPr>
              <p:nvPr/>
            </p:nvSpPr>
            <p:spPr bwMode="auto">
              <a:xfrm>
                <a:off x="1339" y="244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1" name="Line 11"/>
              <p:cNvSpPr>
                <a:spLocks noChangeAspect="1" noChangeShapeType="1"/>
              </p:cNvSpPr>
              <p:nvPr/>
            </p:nvSpPr>
            <p:spPr bwMode="auto">
              <a:xfrm>
                <a:off x="1819" y="268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2" name="Line 12"/>
              <p:cNvSpPr>
                <a:spLocks noChangeAspect="1" noChangeShapeType="1"/>
              </p:cNvSpPr>
              <p:nvPr/>
            </p:nvSpPr>
            <p:spPr bwMode="auto">
              <a:xfrm>
                <a:off x="1339" y="244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3" name="Line 13"/>
              <p:cNvSpPr>
                <a:spLocks noChangeAspect="1" noChangeShapeType="1"/>
              </p:cNvSpPr>
              <p:nvPr/>
            </p:nvSpPr>
            <p:spPr bwMode="auto">
              <a:xfrm>
                <a:off x="1579" y="292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6391" name="Line 14"/>
          <p:cNvSpPr>
            <a:spLocks noChangeShapeType="1"/>
          </p:cNvSpPr>
          <p:nvPr/>
        </p:nvSpPr>
        <p:spPr bwMode="auto">
          <a:xfrm flipH="1">
            <a:off x="1943100" y="2514600"/>
            <a:ext cx="1143000" cy="1588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Line 15"/>
          <p:cNvSpPr>
            <a:spLocks noChangeShapeType="1"/>
          </p:cNvSpPr>
          <p:nvPr/>
        </p:nvSpPr>
        <p:spPr bwMode="auto">
          <a:xfrm flipV="1">
            <a:off x="1562100" y="3048000"/>
            <a:ext cx="0" cy="1066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Line 16"/>
          <p:cNvSpPr>
            <a:spLocks noChangeShapeType="1"/>
          </p:cNvSpPr>
          <p:nvPr/>
        </p:nvSpPr>
        <p:spPr bwMode="auto">
          <a:xfrm rot="5400000">
            <a:off x="4076700" y="4724400"/>
            <a:ext cx="10668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Line 17"/>
          <p:cNvSpPr>
            <a:spLocks noChangeShapeType="1"/>
          </p:cNvSpPr>
          <p:nvPr/>
        </p:nvSpPr>
        <p:spPr bwMode="auto">
          <a:xfrm rot="5400000" flipH="1" flipV="1">
            <a:off x="3694906" y="5180807"/>
            <a:ext cx="1587" cy="1066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395" name="AutoShape 18"/>
          <p:cNvCxnSpPr>
            <a:cxnSpLocks noChangeShapeType="1"/>
            <a:stCxn id="16404" idx="0"/>
            <a:endCxn id="16404" idx="2"/>
          </p:cNvCxnSpPr>
          <p:nvPr/>
        </p:nvCxnSpPr>
        <p:spPr bwMode="auto">
          <a:xfrm>
            <a:off x="3111500" y="2667000"/>
            <a:ext cx="0" cy="2967038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6" name="AutoShape 19"/>
          <p:cNvCxnSpPr>
            <a:cxnSpLocks noChangeShapeType="1"/>
            <a:stCxn id="16404" idx="1"/>
            <a:endCxn id="16404" idx="3"/>
          </p:cNvCxnSpPr>
          <p:nvPr/>
        </p:nvCxnSpPr>
        <p:spPr bwMode="auto">
          <a:xfrm>
            <a:off x="1714500" y="4151313"/>
            <a:ext cx="2794000" cy="0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7" name="Text Box 20"/>
          <p:cNvSpPr txBox="1">
            <a:spLocks noChangeArrowheads="1"/>
          </p:cNvSpPr>
          <p:nvPr/>
        </p:nvSpPr>
        <p:spPr bwMode="auto">
          <a:xfrm rot="-5400000">
            <a:off x="1197769" y="3371057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panose="02020603050405020304" pitchFamily="18" charset="0"/>
              </a:rPr>
              <a:t>-v</a:t>
            </a: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6398" name="Text Box 21"/>
          <p:cNvSpPr txBox="1">
            <a:spLocks noChangeArrowheads="1"/>
          </p:cNvSpPr>
          <p:nvPr/>
        </p:nvSpPr>
        <p:spPr bwMode="auto">
          <a:xfrm>
            <a:off x="2247900" y="21336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panose="02020603050405020304" pitchFamily="18" charset="0"/>
              </a:rPr>
              <a:t>-u</a:t>
            </a: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6399" name="Text Box 22"/>
          <p:cNvSpPr txBox="1">
            <a:spLocks noChangeArrowheads="1"/>
          </p:cNvSpPr>
          <p:nvPr/>
        </p:nvSpPr>
        <p:spPr bwMode="auto">
          <a:xfrm rot="-5400000">
            <a:off x="4526756" y="4542632"/>
            <a:ext cx="31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panose="02020603050405020304" pitchFamily="18" charset="0"/>
              </a:rPr>
              <a:t>v</a:t>
            </a: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6400" name="Text Box 23"/>
          <p:cNvSpPr txBox="1">
            <a:spLocks noChangeArrowheads="1"/>
          </p:cNvSpPr>
          <p:nvPr/>
        </p:nvSpPr>
        <p:spPr bwMode="auto">
          <a:xfrm>
            <a:off x="3543300" y="5562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panose="02020603050405020304" pitchFamily="18" charset="0"/>
              </a:rPr>
              <a:t>u</a:t>
            </a: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6403" name="Rectangle 28"/>
          <p:cNvSpPr>
            <a:spLocks noGrp="1" noChangeArrowheads="1"/>
          </p:cNvSpPr>
          <p:nvPr>
            <p:ph type="title"/>
          </p:nvPr>
        </p:nvSpPr>
        <p:spPr>
          <a:xfrm>
            <a:off x="1123950" y="990600"/>
            <a:ext cx="6896100" cy="1028700"/>
          </a:xfrm>
          <a:noFill/>
        </p:spPr>
        <p:txBody>
          <a:bodyPr/>
          <a:lstStyle/>
          <a:p>
            <a:r>
              <a:rPr lang="en-US" altLang="en-US" sz="2800" dirty="0" smtClean="0"/>
              <a:t>How to determine the frequency and period of a point in the log power spectrum of an image: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9841FC16-2FB6-4CA0-A674-681E64C05F90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23925"/>
            <a:ext cx="7772400" cy="723900"/>
          </a:xfrm>
        </p:spPr>
        <p:txBody>
          <a:bodyPr/>
          <a:lstStyle/>
          <a:p>
            <a:r>
              <a:rPr lang="en-US" altLang="en-US" sz="2800" dirty="0" smtClean="0"/>
              <a:t>Points on the Fourier Plane (of a Digital Image)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000" y="1616670"/>
            <a:ext cx="3962400" cy="4479330"/>
            <a:chOff x="381000" y="1692870"/>
            <a:chExt cx="3962400" cy="4479330"/>
          </a:xfrm>
        </p:grpSpPr>
        <p:graphicFrame>
          <p:nvGraphicFramePr>
            <p:cNvPr id="1742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5094332"/>
                </p:ext>
              </p:extLst>
            </p:nvPr>
          </p:nvGraphicFramePr>
          <p:xfrm>
            <a:off x="1401762" y="3390105"/>
            <a:ext cx="1492250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91" name="Equation" r:id="rId3" imgW="990360" imgH="291960" progId="Equation.DSMT4">
                    <p:embed/>
                  </p:oleObj>
                </mc:Choice>
                <mc:Fallback>
                  <p:oleObj name="Equation" r:id="rId3" imgW="990360" imgH="29196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1762" y="3390105"/>
                          <a:ext cx="1492250" cy="439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4003671"/>
                </p:ext>
              </p:extLst>
            </p:nvPr>
          </p:nvGraphicFramePr>
          <p:xfrm>
            <a:off x="1211262" y="4256483"/>
            <a:ext cx="1873250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92" name="Equation" r:id="rId5" imgW="1244520" imgH="380880" progId="Equation.DSMT4">
                    <p:embed/>
                  </p:oleObj>
                </mc:Choice>
                <mc:Fallback>
                  <p:oleObj name="Equation" r:id="rId5" imgW="1244520" imgH="38088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1262" y="4256483"/>
                          <a:ext cx="1873250" cy="574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2" name="Text Box 10"/>
            <p:cNvSpPr txBox="1">
              <a:spLocks noChangeArrowheads="1"/>
            </p:cNvSpPr>
            <p:nvPr/>
          </p:nvSpPr>
          <p:spPr bwMode="auto">
            <a:xfrm>
              <a:off x="381000" y="1692870"/>
              <a:ext cx="3902075" cy="82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81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In the Fourier transform of an  </a:t>
              </a:r>
              <a:r>
                <a:rPr lang="en-US" altLang="en-US" sz="1600" i="1" dirty="0">
                  <a:latin typeface="Times New Roman" panose="02020603050405020304" pitchFamily="18" charset="0"/>
                </a:rPr>
                <a:t>R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  <a:r>
                <a:rPr lang="en-US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digital image the wavelengths, </a:t>
              </a:r>
              <a:r>
                <a:rPr lang="en-US" altLang="en-US" sz="1600" dirty="0">
                  <a:latin typeface="Symbol" panose="05050102010706020507" pitchFamily="18" charset="2"/>
                  <a:cs typeface="Times New Roman" panose="02020603050405020304" pitchFamily="18" charset="0"/>
                  <a:sym typeface="Euclid Symbol" panose="05050102010706020507" pitchFamily="18" charset="2"/>
                </a:rPr>
                <a:t></a:t>
              </a:r>
              <a:r>
                <a:rPr lang="en-US" altLang="en-US" sz="1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altLang="en-US" sz="1600" dirty="0">
                  <a:latin typeface="Symbol" panose="05050102010706020507" pitchFamily="18" charset="2"/>
                  <a:sym typeface="Euclid Symbol" panose="05050102010706020507" pitchFamily="18" charset="2"/>
                </a:rPr>
                <a:t></a:t>
              </a:r>
              <a:r>
                <a:rPr lang="en-US" altLang="en-US" sz="1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represent a fraction of the R and C values.   That is,</a:t>
              </a:r>
            </a:p>
          </p:txBody>
        </p:sp>
        <p:graphicFrame>
          <p:nvGraphicFramePr>
            <p:cNvPr id="17423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2551054"/>
                </p:ext>
              </p:extLst>
            </p:nvPr>
          </p:nvGraphicFramePr>
          <p:xfrm>
            <a:off x="923925" y="2563415"/>
            <a:ext cx="2447925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93" name="Equation" r:id="rId7" imgW="1625400" imgH="266400" progId="Equation.DSMT4">
                    <p:embed/>
                  </p:oleObj>
                </mc:Choice>
                <mc:Fallback>
                  <p:oleObj name="Equation" r:id="rId7" imgW="1625400" imgH="2664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3925" y="2563415"/>
                          <a:ext cx="2447925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4" name="Text Box 12"/>
            <p:cNvSpPr txBox="1">
              <a:spLocks noChangeArrowheads="1"/>
            </p:cNvSpPr>
            <p:nvPr/>
          </p:nvSpPr>
          <p:spPr bwMode="auto">
            <a:xfrm>
              <a:off x="381000" y="3008510"/>
              <a:ext cx="39020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81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The wavefront direction is given by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25" name="Text Box 13"/>
            <p:cNvSpPr txBox="1">
              <a:spLocks noChangeArrowheads="1"/>
            </p:cNvSpPr>
            <p:nvPr/>
          </p:nvSpPr>
          <p:spPr bwMode="auto">
            <a:xfrm>
              <a:off x="381000" y="3874888"/>
              <a:ext cx="2133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81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and the wavelength is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26" name="Text Box 14"/>
            <p:cNvSpPr txBox="1">
              <a:spLocks noChangeArrowheads="1"/>
            </p:cNvSpPr>
            <p:nvPr/>
          </p:nvSpPr>
          <p:spPr bwMode="auto">
            <a:xfrm>
              <a:off x="381000" y="4876203"/>
              <a:ext cx="3962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81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The frequencies represent fractions of </a:t>
              </a:r>
              <a:r>
                <a:rPr lang="en-US" altLang="en-US" sz="1600" i="1">
                  <a:latin typeface="Times New Roman" panose="02020603050405020304" pitchFamily="18" charset="0"/>
                </a:rPr>
                <a:t>R</a:t>
              </a:r>
              <a:r>
                <a:rPr lang="en-US" altLang="en-US" sz="1600">
                  <a:latin typeface="Times New Roman" panose="02020603050405020304" pitchFamily="18" charset="0"/>
                </a:rPr>
                <a:t> &amp; </a:t>
              </a:r>
              <a:r>
                <a:rPr lang="en-US" altLang="en-US" sz="1600" i="1">
                  <a:latin typeface="Times New Roman" panose="02020603050405020304" pitchFamily="18" charset="0"/>
                </a:rPr>
                <a:t>C</a:t>
              </a:r>
              <a:r>
                <a:rPr lang="en-US" altLang="en-US" sz="1600">
                  <a:latin typeface="Times New Roman" panose="02020603050405020304" pitchFamily="18" charset="0"/>
                </a:rPr>
                <a:t>,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42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2217627"/>
                </p:ext>
              </p:extLst>
            </p:nvPr>
          </p:nvGraphicFramePr>
          <p:xfrm>
            <a:off x="838200" y="5257800"/>
            <a:ext cx="2619375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94" name="Equation" r:id="rId9" imgW="1739880" imgH="609480" progId="Equation.DSMT4">
                    <p:embed/>
                  </p:oleObj>
                </mc:Choice>
                <mc:Fallback>
                  <p:oleObj name="Equation" r:id="rId9" imgW="1739880" imgH="60948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5257800"/>
                          <a:ext cx="2619375" cy="914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751000" y="2040363"/>
            <a:ext cx="3815151" cy="3631945"/>
            <a:chOff x="4751000" y="1981200"/>
            <a:chExt cx="3815151" cy="3631945"/>
          </a:xfrm>
        </p:grpSpPr>
        <p:sp>
          <p:nvSpPr>
            <p:cNvPr id="17416" name="Text Box 6"/>
            <p:cNvSpPr txBox="1">
              <a:spLocks noChangeArrowheads="1"/>
            </p:cNvSpPr>
            <p:nvPr/>
          </p:nvSpPr>
          <p:spPr bwMode="auto">
            <a:xfrm>
              <a:off x="4921250" y="1981200"/>
              <a:ext cx="10509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81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chemeClr val="accent1"/>
                  </a:solidFill>
                </a:rPr>
                <a:t>-v direction</a:t>
              </a:r>
            </a:p>
          </p:txBody>
        </p:sp>
        <p:sp>
          <p:nvSpPr>
            <p:cNvPr id="17417" name="Text Box 7"/>
            <p:cNvSpPr txBox="1">
              <a:spLocks noChangeArrowheads="1"/>
            </p:cNvSpPr>
            <p:nvPr/>
          </p:nvSpPr>
          <p:spPr bwMode="auto">
            <a:xfrm rot="5400000">
              <a:off x="7895432" y="4891882"/>
              <a:ext cx="10048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81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solidFill>
                    <a:schemeClr val="accent1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en-US" sz="1400" dirty="0">
                  <a:solidFill>
                    <a:schemeClr val="accent1"/>
                  </a:solidFill>
                </a:rPr>
                <a:t> direction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58" b="40234"/>
            <a:stretch/>
          </p:blipFill>
          <p:spPr>
            <a:xfrm>
              <a:off x="4751000" y="2348731"/>
              <a:ext cx="3419861" cy="326441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2" descr="grating_pi_4_32_0b_de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81200"/>
            <a:ext cx="3659188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 descr="grating_pi_4_32_0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3659188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Text Box 4"/>
          <p:cNvSpPr txBox="1">
            <a:spLocks noChangeArrowheads="1"/>
          </p:cNvSpPr>
          <p:nvPr/>
        </p:nvSpPr>
        <p:spPr bwMode="auto">
          <a:xfrm>
            <a:off x="457200" y="5775325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cosine grating </a:t>
            </a:r>
            <a:r>
              <a:rPr lang="en-US" altLang="en-US" sz="2000" dirty="0">
                <a:sym typeface="Euclid Symbol" panose="05050102010706020507" pitchFamily="18" charset="2"/>
              </a:rPr>
              <a:t> = </a:t>
            </a:r>
            <a:r>
              <a:rPr lang="en-US" altLang="en-US" sz="2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32</a:t>
            </a:r>
            <a:r>
              <a:rPr lang="en-US" altLang="en-US" sz="2000" dirty="0">
                <a:sym typeface="Euclid Symbol" panose="05050102010706020507" pitchFamily="18" charset="2"/>
              </a:rPr>
              <a:t></a:t>
            </a:r>
            <a:r>
              <a:rPr lang="en-US" altLang="en-US" sz="2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2</a:t>
            </a:r>
            <a:r>
              <a:rPr lang="en-US" altLang="en-US" sz="2000" dirty="0">
                <a:sym typeface="Euclid Symbol" panose="05050102010706020507" pitchFamily="18" charset="2"/>
              </a:rPr>
              <a:t>, </a:t>
            </a:r>
            <a:r>
              <a:rPr lang="en-US" altLang="en-US" sz="2000" dirty="0">
                <a:latin typeface="Symbol" panose="05050102010706020507" pitchFamily="18" charset="2"/>
                <a:sym typeface="Euclid Symbol" panose="05050102010706020507" pitchFamily="18" charset="2"/>
              </a:rPr>
              <a:t>q</a:t>
            </a:r>
            <a:r>
              <a:rPr lang="en-US" altLang="en-US" sz="2000" dirty="0"/>
              <a:t> = </a:t>
            </a:r>
            <a:r>
              <a:rPr lang="en-US" altLang="en-US" sz="2000" dirty="0">
                <a:latin typeface="Times New Roman" panose="02020603050405020304" pitchFamily="18" charset="0"/>
              </a:rPr>
              <a:t>-</a:t>
            </a:r>
            <a:r>
              <a:rPr lang="en-US" altLang="en-US" sz="2000" dirty="0">
                <a:latin typeface="Symbol" panose="05050102010706020507" pitchFamily="18" charset="2"/>
                <a:sym typeface="Euclid Symbol" panose="05050102010706020507" pitchFamily="18" charset="2"/>
              </a:rPr>
              <a:t></a:t>
            </a:r>
            <a:r>
              <a:rPr lang="en-US" altLang="en-US" sz="2000" dirty="0">
                <a:sym typeface="Euclid Symbol" panose="05050102010706020507" pitchFamily="18" charset="2"/>
              </a:rPr>
              <a:t>/</a:t>
            </a:r>
            <a:r>
              <a:rPr lang="en-US" altLang="en-US" sz="2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4</a:t>
            </a:r>
            <a:r>
              <a:rPr lang="en-US" altLang="en-US" sz="2000" dirty="0">
                <a:sym typeface="Euclid Symbol" panose="05050102010706020507" pitchFamily="18" charset="2"/>
              </a:rPr>
              <a:t>    </a:t>
            </a:r>
            <a:r>
              <a:rPr lang="en-US" altLang="en-US" sz="2000" dirty="0">
                <a:latin typeface="Symbol" panose="05050102010706020507" pitchFamily="18" charset="2"/>
                <a:sym typeface="Euclid Symbol" panose="05050102010706020507" pitchFamily="18" charset="2"/>
              </a:rPr>
              <a:t></a:t>
            </a:r>
            <a:r>
              <a:rPr lang="en-US" altLang="en-US" sz="2000" i="1" baseline="-25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r</a:t>
            </a:r>
            <a:r>
              <a:rPr lang="en-US" altLang="en-US" sz="2000" dirty="0">
                <a:sym typeface="Euclid Symbol" panose="05050102010706020507" pitchFamily="18" charset="2"/>
              </a:rPr>
              <a:t> = </a:t>
            </a:r>
            <a:r>
              <a:rPr lang="en-US" altLang="en-US" sz="2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64</a:t>
            </a:r>
            <a:r>
              <a:rPr lang="en-US" altLang="en-US" sz="2000" dirty="0">
                <a:sym typeface="Euclid Symbol" panose="05050102010706020507" pitchFamily="18" charset="2"/>
              </a:rPr>
              <a:t> = </a:t>
            </a:r>
            <a:r>
              <a:rPr lang="en-US" altLang="en-US" sz="2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512/</a:t>
            </a:r>
            <a:r>
              <a:rPr lang="en-US" altLang="en-US" sz="2000" i="1" dirty="0">
                <a:latin typeface="Times New Roman" panose="02020603050405020304" pitchFamily="18" charset="0"/>
                <a:sym typeface="Euclid Symbol" panose="05050102010706020507" pitchFamily="18" charset="2"/>
              </a:rPr>
              <a:t>v</a:t>
            </a:r>
            <a:r>
              <a:rPr lang="en-US" altLang="en-US" sz="2000" dirty="0">
                <a:sym typeface="Euclid Symbol" panose="05050102010706020507" pitchFamily="18" charset="2"/>
              </a:rPr>
              <a:t>, </a:t>
            </a:r>
            <a:r>
              <a:rPr lang="en-US" altLang="en-US" sz="2000" dirty="0">
                <a:latin typeface="Symbol" panose="05050102010706020507" pitchFamily="18" charset="2"/>
                <a:sym typeface="Euclid Symbol" panose="05050102010706020507" pitchFamily="18" charset="2"/>
              </a:rPr>
              <a:t></a:t>
            </a:r>
            <a:r>
              <a:rPr lang="en-US" altLang="en-US" sz="2000" i="1" baseline="-25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c</a:t>
            </a:r>
            <a:r>
              <a:rPr lang="en-US" altLang="en-US" sz="2000" dirty="0">
                <a:sym typeface="Euclid Symbol" panose="05050102010706020507" pitchFamily="18" charset="2"/>
              </a:rPr>
              <a:t> = </a:t>
            </a:r>
            <a:r>
              <a:rPr lang="en-US" altLang="en-US" sz="2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64</a:t>
            </a:r>
            <a:r>
              <a:rPr lang="en-US" altLang="en-US" sz="2000" dirty="0">
                <a:sym typeface="Euclid Symbol" panose="05050102010706020507" pitchFamily="18" charset="2"/>
              </a:rPr>
              <a:t> = </a:t>
            </a:r>
            <a:r>
              <a:rPr lang="en-US" altLang="en-US" sz="2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512/</a:t>
            </a:r>
            <a:r>
              <a:rPr lang="en-US" altLang="en-US" sz="2000" i="1" dirty="0">
                <a:latin typeface="Times New Roman" panose="02020603050405020304" pitchFamily="18" charset="0"/>
                <a:sym typeface="Euclid Symbol" panose="05050102010706020507" pitchFamily="18" charset="2"/>
              </a:rPr>
              <a:t>v</a:t>
            </a:r>
          </a:p>
        </p:txBody>
      </p:sp>
      <p:sp>
        <p:nvSpPr>
          <p:cNvPr id="18442" name="Text Box 5"/>
          <p:cNvSpPr txBox="1">
            <a:spLocks noChangeArrowheads="1"/>
          </p:cNvSpPr>
          <p:nvPr/>
        </p:nvSpPr>
        <p:spPr bwMode="auto">
          <a:xfrm>
            <a:off x="7315200" y="38100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CC00"/>
                </a:solidFill>
                <a:latin typeface="Times New Roman" panose="02020603050405020304" pitchFamily="18" charset="0"/>
              </a:rPr>
              <a:t>32</a:t>
            </a:r>
          </a:p>
        </p:txBody>
      </p:sp>
      <p:sp>
        <p:nvSpPr>
          <p:cNvPr id="18443" name="Text Box 6"/>
          <p:cNvSpPr txBox="1">
            <a:spLocks noChangeArrowheads="1"/>
          </p:cNvSpPr>
          <p:nvPr/>
        </p:nvSpPr>
        <p:spPr bwMode="auto">
          <a:xfrm>
            <a:off x="6096000" y="2743200"/>
            <a:ext cx="590550" cy="4572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FF00"/>
                </a:solidFill>
                <a:latin typeface="Times New Roman" panose="02020603050405020304" pitchFamily="18" charset="0"/>
              </a:rPr>
              <a:t>-32</a:t>
            </a:r>
          </a:p>
        </p:txBody>
      </p:sp>
      <p:sp>
        <p:nvSpPr>
          <p:cNvPr id="18444" name="Text Box 7"/>
          <p:cNvSpPr txBox="1">
            <a:spLocks noChangeArrowheads="1"/>
          </p:cNvSpPr>
          <p:nvPr/>
        </p:nvSpPr>
        <p:spPr bwMode="auto">
          <a:xfrm>
            <a:off x="457200" y="3557588"/>
            <a:ext cx="641350" cy="457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257</a:t>
            </a:r>
          </a:p>
        </p:txBody>
      </p:sp>
      <p:sp>
        <p:nvSpPr>
          <p:cNvPr id="18445" name="Text Box 8"/>
          <p:cNvSpPr txBox="1">
            <a:spLocks noChangeArrowheads="1"/>
          </p:cNvSpPr>
          <p:nvPr/>
        </p:nvSpPr>
        <p:spPr bwMode="auto">
          <a:xfrm>
            <a:off x="2041525" y="1905000"/>
            <a:ext cx="641350" cy="457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257</a:t>
            </a:r>
          </a:p>
        </p:txBody>
      </p:sp>
      <p:sp>
        <p:nvSpPr>
          <p:cNvPr id="18446" name="Text Box 9"/>
          <p:cNvSpPr txBox="1">
            <a:spLocks noChangeArrowheads="1"/>
          </p:cNvSpPr>
          <p:nvPr/>
        </p:nvSpPr>
        <p:spPr bwMode="auto">
          <a:xfrm>
            <a:off x="3854450" y="1905000"/>
            <a:ext cx="641350" cy="457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512</a:t>
            </a:r>
          </a:p>
        </p:txBody>
      </p:sp>
      <p:sp>
        <p:nvSpPr>
          <p:cNvPr id="18447" name="Text Box 10"/>
          <p:cNvSpPr txBox="1">
            <a:spLocks noChangeArrowheads="1"/>
          </p:cNvSpPr>
          <p:nvPr/>
        </p:nvSpPr>
        <p:spPr bwMode="auto">
          <a:xfrm>
            <a:off x="457200" y="5370513"/>
            <a:ext cx="641350" cy="457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3300"/>
                </a:solidFill>
                <a:latin typeface="Times New Roman" panose="02020603050405020304" pitchFamily="18" charset="0"/>
              </a:rPr>
              <a:t>512</a:t>
            </a:r>
          </a:p>
        </p:txBody>
      </p:sp>
      <p:sp>
        <p:nvSpPr>
          <p:cNvPr id="18448" name="Line 11"/>
          <p:cNvSpPr>
            <a:spLocks noChangeShapeType="1"/>
          </p:cNvSpPr>
          <p:nvPr/>
        </p:nvSpPr>
        <p:spPr bwMode="auto">
          <a:xfrm>
            <a:off x="3243263" y="5815013"/>
            <a:ext cx="161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12"/>
          <p:cNvSpPr>
            <a:spLocks noChangeShapeType="1"/>
          </p:cNvSpPr>
          <p:nvPr/>
        </p:nvSpPr>
        <p:spPr bwMode="auto">
          <a:xfrm>
            <a:off x="533400" y="1981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13"/>
          <p:cNvSpPr>
            <a:spLocks noChangeShapeType="1"/>
          </p:cNvSpPr>
          <p:nvPr/>
        </p:nvSpPr>
        <p:spPr bwMode="auto">
          <a:xfrm rot="-5400000">
            <a:off x="989806" y="1524794"/>
            <a:ext cx="1588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Text Box 14"/>
          <p:cNvSpPr txBox="1">
            <a:spLocks noChangeArrowheads="1"/>
          </p:cNvSpPr>
          <p:nvPr/>
        </p:nvSpPr>
        <p:spPr bwMode="auto">
          <a:xfrm>
            <a:off x="265113" y="2590800"/>
            <a:ext cx="268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8452" name="Text Box 15"/>
          <p:cNvSpPr txBox="1">
            <a:spLocks noChangeArrowheads="1"/>
          </p:cNvSpPr>
          <p:nvPr/>
        </p:nvSpPr>
        <p:spPr bwMode="auto">
          <a:xfrm>
            <a:off x="1219200" y="1600200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8453" name="Text Box 16"/>
          <p:cNvSpPr txBox="1">
            <a:spLocks noChangeArrowheads="1"/>
          </p:cNvSpPr>
          <p:nvPr/>
        </p:nvSpPr>
        <p:spPr bwMode="auto">
          <a:xfrm>
            <a:off x="6934200" y="4572000"/>
            <a:ext cx="1828800" cy="94615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Orientation,    -</a:t>
            </a:r>
            <a:r>
              <a:rPr lang="en-US" altLang="en-US" sz="2000" dirty="0">
                <a:latin typeface="Symbol" panose="05050102010706020507" pitchFamily="18" charset="2"/>
                <a:sym typeface="Euclid Symbol" panose="05050102010706020507" pitchFamily="18" charset="2"/>
              </a:rPr>
              <a:t>q,</a:t>
            </a:r>
            <a:r>
              <a:rPr lang="en-US" altLang="en-US" sz="1800" dirty="0">
                <a:latin typeface="Comic Sans MS" panose="030F0702030302020204" pitchFamily="66" charset="0"/>
              </a:rPr>
              <a:t> is measured CCW from </a:t>
            </a:r>
            <a:r>
              <a:rPr lang="en-US" altLang="en-US" sz="1800" b="1" i="1" dirty="0">
                <a:latin typeface="Times New Roman" panose="02020603050405020304" pitchFamily="18" charset="0"/>
              </a:rPr>
              <a:t>c</a:t>
            </a:r>
            <a:r>
              <a:rPr lang="en-US" altLang="en-US" sz="1800" b="1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8454" name="Line 18"/>
          <p:cNvSpPr>
            <a:spLocks noChangeShapeType="1"/>
          </p:cNvSpPr>
          <p:nvPr/>
        </p:nvSpPr>
        <p:spPr bwMode="auto">
          <a:xfrm>
            <a:off x="6516688" y="4724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Text Box 19"/>
          <p:cNvSpPr txBox="1">
            <a:spLocks noChangeArrowheads="1"/>
          </p:cNvSpPr>
          <p:nvPr/>
        </p:nvSpPr>
        <p:spPr bwMode="auto">
          <a:xfrm>
            <a:off x="6248400" y="5334000"/>
            <a:ext cx="268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8456" name="Text Box 20"/>
          <p:cNvSpPr txBox="1">
            <a:spLocks noChangeArrowheads="1"/>
          </p:cNvSpPr>
          <p:nvPr/>
        </p:nvSpPr>
        <p:spPr bwMode="auto">
          <a:xfrm>
            <a:off x="8153400" y="3810000"/>
            <a:ext cx="488950" cy="4572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FF00"/>
                </a:solidFill>
                <a:latin typeface="Times New Roman" panose="02020603050405020304" pitchFamily="18" charset="0"/>
              </a:rPr>
              <a:t>64</a:t>
            </a:r>
          </a:p>
        </p:txBody>
      </p:sp>
      <p:sp>
        <p:nvSpPr>
          <p:cNvPr id="18457" name="Text Box 21"/>
          <p:cNvSpPr txBox="1">
            <a:spLocks noChangeArrowheads="1"/>
          </p:cNvSpPr>
          <p:nvPr/>
        </p:nvSpPr>
        <p:spPr bwMode="auto">
          <a:xfrm>
            <a:off x="6096000" y="1828800"/>
            <a:ext cx="590550" cy="45720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FF00"/>
                </a:solidFill>
                <a:latin typeface="Times New Roman" panose="02020603050405020304" pitchFamily="18" charset="0"/>
              </a:rPr>
              <a:t>-64</a:t>
            </a:r>
          </a:p>
        </p:txBody>
      </p:sp>
      <p:sp>
        <p:nvSpPr>
          <p:cNvPr id="18458" name="Rectangle 22"/>
          <p:cNvSpPr>
            <a:spLocks noChangeArrowheads="1"/>
          </p:cNvSpPr>
          <p:nvPr/>
        </p:nvSpPr>
        <p:spPr bwMode="auto">
          <a:xfrm>
            <a:off x="2357438" y="999391"/>
            <a:ext cx="44196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rIns="92075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How to determine the frequency plane location of a sinusoid: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365625" y="2500313"/>
            <a:ext cx="1600200" cy="904875"/>
          </a:xfrm>
          <a:prstGeom prst="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63500" dir="8100000" algn="tr" rotWithShape="0">
              <a:prstClr val="black">
                <a:alpha val="5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8460" name="Object 30"/>
          <p:cNvGraphicFramePr>
            <a:graphicFrameLocks noChangeAspect="1"/>
          </p:cNvGraphicFramePr>
          <p:nvPr/>
        </p:nvGraphicFramePr>
        <p:xfrm>
          <a:off x="4375150" y="2497138"/>
          <a:ext cx="15906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9" name="Equation" r:id="rId5" imgW="901440" imgH="507960" progId="Equation.DSMT4">
                  <p:embed/>
                </p:oleObj>
              </mc:Choice>
              <mc:Fallback>
                <p:oleObj name="Equation" r:id="rId5" imgW="901440" imgH="50796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2497138"/>
                        <a:ext cx="15906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856707" y="4572000"/>
            <a:ext cx="3430587" cy="533400"/>
            <a:chOff x="2856707" y="4572000"/>
            <a:chExt cx="3430587" cy="533400"/>
          </a:xfrm>
        </p:grpSpPr>
        <p:sp>
          <p:nvSpPr>
            <p:cNvPr id="18438" name="Rectangle 24"/>
            <p:cNvSpPr>
              <a:spLocks noChangeArrowheads="1"/>
            </p:cNvSpPr>
            <p:nvPr/>
          </p:nvSpPr>
          <p:spPr bwMode="auto">
            <a:xfrm>
              <a:off x="2856707" y="4572000"/>
              <a:ext cx="3430587" cy="533400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6647817"/>
                </p:ext>
              </p:extLst>
            </p:nvPr>
          </p:nvGraphicFramePr>
          <p:xfrm>
            <a:off x="2856707" y="4572000"/>
            <a:ext cx="33528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90" name="Equation" r:id="rId7" imgW="2234880" imgH="355320" progId="Equation.DSMT4">
                    <p:embed/>
                  </p:oleObj>
                </mc:Choice>
                <mc:Fallback>
                  <p:oleObj name="Equation" r:id="rId7" imgW="2234880" imgH="355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56707" y="4572000"/>
                          <a:ext cx="3352800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DD63409-4D89-4E00-BD4C-13F6DE2D4819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19462" name="Picture 2" descr="grating_PS_pi_4_32_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057400"/>
            <a:ext cx="3659188" cy="3659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pic>
      <p:pic>
        <p:nvPicPr>
          <p:cNvPr id="19463" name="Picture 3" descr="grating_PS_pi_4_32_0b_de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2057400"/>
            <a:ext cx="3659188" cy="3659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9464" name="Text Box 4"/>
          <p:cNvSpPr txBox="1">
            <a:spLocks noChangeArrowheads="1"/>
          </p:cNvSpPr>
          <p:nvPr/>
        </p:nvSpPr>
        <p:spPr bwMode="auto">
          <a:xfrm>
            <a:off x="6124575" y="3276600"/>
            <a:ext cx="395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-8</a:t>
            </a:r>
          </a:p>
        </p:txBody>
      </p:sp>
      <p:sp>
        <p:nvSpPr>
          <p:cNvPr id="19465" name="Text Box 5"/>
          <p:cNvSpPr txBox="1">
            <a:spLocks noChangeArrowheads="1"/>
          </p:cNvSpPr>
          <p:nvPr/>
        </p:nvSpPr>
        <p:spPr bwMode="auto">
          <a:xfrm>
            <a:off x="7058025" y="4114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9466" name="Line 6"/>
          <p:cNvSpPr>
            <a:spLocks noChangeShapeType="1"/>
          </p:cNvSpPr>
          <p:nvPr/>
        </p:nvSpPr>
        <p:spPr bwMode="auto">
          <a:xfrm>
            <a:off x="6962775" y="5029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7" name="Text Box 7"/>
          <p:cNvSpPr txBox="1">
            <a:spLocks noChangeArrowheads="1"/>
          </p:cNvSpPr>
          <p:nvPr/>
        </p:nvSpPr>
        <p:spPr bwMode="auto">
          <a:xfrm>
            <a:off x="7038975" y="53340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9468" name="Line 8"/>
          <p:cNvSpPr>
            <a:spLocks noChangeShapeType="1"/>
          </p:cNvSpPr>
          <p:nvPr/>
        </p:nvSpPr>
        <p:spPr bwMode="auto">
          <a:xfrm rot="-5400000">
            <a:off x="8257381" y="3810794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9" name="Text Box 9"/>
          <p:cNvSpPr txBox="1">
            <a:spLocks noChangeArrowheads="1"/>
          </p:cNvSpPr>
          <p:nvPr/>
        </p:nvSpPr>
        <p:spPr bwMode="auto">
          <a:xfrm>
            <a:off x="8328025" y="4114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9470" name="Line 10"/>
          <p:cNvSpPr>
            <a:spLocks noChangeShapeType="1"/>
          </p:cNvSpPr>
          <p:nvPr/>
        </p:nvSpPr>
        <p:spPr bwMode="auto">
          <a:xfrm>
            <a:off x="2695575" y="5105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1" name="Text Box 11"/>
          <p:cNvSpPr txBox="1">
            <a:spLocks noChangeArrowheads="1"/>
          </p:cNvSpPr>
          <p:nvPr/>
        </p:nvSpPr>
        <p:spPr bwMode="auto">
          <a:xfrm>
            <a:off x="2765425" y="54102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9472" name="Line 12"/>
          <p:cNvSpPr>
            <a:spLocks noChangeShapeType="1"/>
          </p:cNvSpPr>
          <p:nvPr/>
        </p:nvSpPr>
        <p:spPr bwMode="auto">
          <a:xfrm rot="-5400000">
            <a:off x="4218781" y="3582194"/>
            <a:ext cx="15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3" name="Text Box 13"/>
          <p:cNvSpPr txBox="1">
            <a:spLocks noChangeArrowheads="1"/>
          </p:cNvSpPr>
          <p:nvPr/>
        </p:nvSpPr>
        <p:spPr bwMode="auto">
          <a:xfrm>
            <a:off x="4219575" y="38703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8449" name="Text Box 14"/>
          <p:cNvSpPr txBox="1">
            <a:spLocks noChangeArrowheads="1"/>
          </p:cNvSpPr>
          <p:nvPr/>
        </p:nvSpPr>
        <p:spPr bwMode="auto">
          <a:xfrm>
            <a:off x="3533775" y="3429000"/>
            <a:ext cx="1570038" cy="33655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50800" dist="63500" dir="8100000" algn="tr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i="1" smtClean="0">
                <a:latin typeface="Times New Roman" panose="02020603050405020304" pitchFamily="18" charset="0"/>
              </a:rPr>
              <a:t>c </a:t>
            </a:r>
            <a:r>
              <a:rPr lang="en-US" altLang="en-US" sz="1600" smtClean="0">
                <a:latin typeface="Times New Roman" panose="02020603050405020304" pitchFamily="18" charset="0"/>
              </a:rPr>
              <a:t>=512 </a:t>
            </a:r>
            <a:r>
              <a:rPr lang="en-US" altLang="en-US" sz="160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 v=</a:t>
            </a:r>
            <a:r>
              <a:rPr lang="en-US" altLang="en-US" sz="1600" smtClean="0">
                <a:latin typeface="Times New Roman" panose="02020603050405020304" pitchFamily="18" charset="0"/>
              </a:rPr>
              <a:t>255</a:t>
            </a:r>
          </a:p>
        </p:txBody>
      </p:sp>
      <p:sp>
        <p:nvSpPr>
          <p:cNvPr id="18450" name="Text Box 15"/>
          <p:cNvSpPr txBox="1">
            <a:spLocks noChangeArrowheads="1"/>
          </p:cNvSpPr>
          <p:nvPr/>
        </p:nvSpPr>
        <p:spPr bwMode="auto">
          <a:xfrm>
            <a:off x="533400" y="3471863"/>
            <a:ext cx="1435100" cy="33655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50800" dist="63500" dir="8100000" algn="tr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i="1" smtClean="0">
                <a:latin typeface="Times New Roman" panose="02020603050405020304" pitchFamily="18" charset="0"/>
              </a:rPr>
              <a:t>c </a:t>
            </a:r>
            <a:r>
              <a:rPr lang="en-US" altLang="en-US" sz="1600" smtClean="0">
                <a:latin typeface="Times New Roman" panose="02020603050405020304" pitchFamily="18" charset="0"/>
              </a:rPr>
              <a:t>=</a:t>
            </a:r>
            <a:r>
              <a:rPr lang="en-US" altLang="en-US" sz="160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1  v=</a:t>
            </a:r>
            <a:r>
              <a:rPr lang="en-US" altLang="en-US" sz="1600" smtClean="0">
                <a:latin typeface="Times New Roman" panose="02020603050405020304" pitchFamily="18" charset="0"/>
              </a:rPr>
              <a:t>-256</a:t>
            </a:r>
          </a:p>
        </p:txBody>
      </p:sp>
      <p:sp>
        <p:nvSpPr>
          <p:cNvPr id="18451" name="Text Box 16"/>
          <p:cNvSpPr txBox="1">
            <a:spLocks noChangeArrowheads="1"/>
          </p:cNvSpPr>
          <p:nvPr/>
        </p:nvSpPr>
        <p:spPr bwMode="auto">
          <a:xfrm>
            <a:off x="1019175" y="1905000"/>
            <a:ext cx="1474788" cy="33655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50800" dist="63500" dir="8100000" algn="tr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i="1" smtClean="0">
                <a:latin typeface="Times New Roman" panose="02020603050405020304" pitchFamily="18" charset="0"/>
              </a:rPr>
              <a:t>r </a:t>
            </a:r>
            <a:r>
              <a:rPr lang="en-US" altLang="en-US" sz="1600" smtClean="0">
                <a:latin typeface="Times New Roman" panose="02020603050405020304" pitchFamily="18" charset="0"/>
              </a:rPr>
              <a:t>=1 </a:t>
            </a:r>
            <a:r>
              <a:rPr lang="en-US" altLang="en-US" sz="160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  u=</a:t>
            </a:r>
            <a:r>
              <a:rPr lang="en-US" altLang="en-US" sz="1600" smtClean="0">
                <a:latin typeface="Times New Roman" panose="02020603050405020304" pitchFamily="18" charset="0"/>
              </a:rPr>
              <a:t>-256</a:t>
            </a:r>
          </a:p>
        </p:txBody>
      </p:sp>
      <p:sp>
        <p:nvSpPr>
          <p:cNvPr id="18452" name="Text Box 17"/>
          <p:cNvSpPr txBox="1">
            <a:spLocks noChangeArrowheads="1"/>
          </p:cNvSpPr>
          <p:nvPr/>
        </p:nvSpPr>
        <p:spPr bwMode="auto">
          <a:xfrm>
            <a:off x="5133975" y="4724400"/>
            <a:ext cx="1600200" cy="7016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tr" rotWithShape="0">
              <a:prstClr val="black">
                <a:alpha val="5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800" dirty="0" smtClean="0">
                <a:sym typeface="Euclid Symbol" panose="05050102010706020507" pitchFamily="18" charset="2"/>
              </a:rPr>
              <a:t></a:t>
            </a:r>
            <a:r>
              <a:rPr lang="en-US" altLang="en-US" sz="1800" i="1" baseline="-25000" dirty="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u</a:t>
            </a:r>
            <a:r>
              <a:rPr lang="en-US" altLang="en-US" sz="2000" dirty="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±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512/64</a:t>
            </a:r>
          </a:p>
          <a:p>
            <a:pPr>
              <a:defRPr/>
            </a:pPr>
            <a:r>
              <a:rPr lang="en-US" altLang="en-US" sz="1800" dirty="0" smtClean="0">
                <a:sym typeface="Euclid Symbol" panose="05050102010706020507" pitchFamily="18" charset="2"/>
              </a:rPr>
              <a:t></a:t>
            </a:r>
            <a:r>
              <a:rPr lang="en-US" altLang="en-US" sz="1800" i="1" baseline="-25000" dirty="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v</a:t>
            </a:r>
            <a:r>
              <a:rPr lang="en-US" altLang="en-US" sz="2000" dirty="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±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512/64</a:t>
            </a:r>
          </a:p>
        </p:txBody>
      </p:sp>
      <p:sp>
        <p:nvSpPr>
          <p:cNvPr id="19478" name="Text Box 18"/>
          <p:cNvSpPr txBox="1">
            <a:spLocks noChangeArrowheads="1"/>
          </p:cNvSpPr>
          <p:nvPr/>
        </p:nvSpPr>
        <p:spPr bwMode="auto">
          <a:xfrm>
            <a:off x="942975" y="5791200"/>
            <a:ext cx="7586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cosine grating </a:t>
            </a:r>
            <a:r>
              <a:rPr lang="en-US" altLang="en-US" sz="2000">
                <a:sym typeface="Euclid Symbol" panose="05050102010706020507" pitchFamily="18" charset="2"/>
              </a:rPr>
              <a:t> = </a:t>
            </a:r>
            <a:r>
              <a:rPr lang="en-US" altLang="en-US" sz="2000">
                <a:latin typeface="Times New Roman" panose="02020603050405020304" pitchFamily="18" charset="0"/>
                <a:sym typeface="Euclid Symbol" panose="05050102010706020507" pitchFamily="18" charset="2"/>
              </a:rPr>
              <a:t>8</a:t>
            </a:r>
            <a:r>
              <a:rPr lang="en-US" altLang="en-US" sz="2000">
                <a:sym typeface="Euclid Symbol" panose="05050102010706020507" pitchFamily="18" charset="2"/>
              </a:rPr>
              <a:t></a:t>
            </a:r>
            <a:r>
              <a:rPr lang="en-US" altLang="en-US" sz="2000">
                <a:latin typeface="Times New Roman" panose="02020603050405020304" pitchFamily="18" charset="0"/>
                <a:sym typeface="Euclid Symbol" panose="05050102010706020507" pitchFamily="18" charset="2"/>
              </a:rPr>
              <a:t>2</a:t>
            </a:r>
            <a:r>
              <a:rPr lang="en-US" altLang="en-US" sz="2000">
                <a:sym typeface="Euclid Symbol" panose="05050102010706020507" pitchFamily="18" charset="2"/>
              </a:rPr>
              <a:t>, </a:t>
            </a:r>
            <a:r>
              <a:rPr lang="en-US" altLang="en-US" sz="2000"/>
              <a:t>orientation = </a:t>
            </a:r>
            <a:r>
              <a:rPr lang="en-US" altLang="en-US" sz="2000">
                <a:latin typeface="Times New Roman" panose="02020603050405020304" pitchFamily="18" charset="0"/>
              </a:rPr>
              <a:t>3</a:t>
            </a:r>
            <a:r>
              <a:rPr lang="en-US" altLang="en-US" sz="2000">
                <a:sym typeface="Euclid Symbol" panose="05050102010706020507" pitchFamily="18" charset="2"/>
              </a:rPr>
              <a:t>/</a:t>
            </a:r>
            <a:r>
              <a:rPr lang="en-US" altLang="en-US" sz="2000">
                <a:latin typeface="Times New Roman" panose="02020603050405020304" pitchFamily="18" charset="0"/>
                <a:sym typeface="Euclid Symbol" panose="05050102010706020507" pitchFamily="18" charset="2"/>
              </a:rPr>
              <a:t>4</a:t>
            </a:r>
            <a:r>
              <a:rPr lang="en-US" altLang="en-US" sz="2000">
                <a:sym typeface="Euclid Symbol" panose="05050102010706020507" pitchFamily="18" charset="2"/>
              </a:rPr>
              <a:t>    </a:t>
            </a:r>
            <a:r>
              <a:rPr lang="en-US" altLang="en-US" sz="2000" i="1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u</a:t>
            </a:r>
            <a:r>
              <a:rPr lang="en-US" altLang="en-US" sz="2000">
                <a:sym typeface="Euclid Symbol" panose="05050102010706020507" pitchFamily="18" charset="2"/>
              </a:rPr>
              <a:t> =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±</a:t>
            </a:r>
            <a:r>
              <a:rPr lang="en-US" altLang="en-US" sz="2000">
                <a:latin typeface="Times New Roman" panose="02020603050405020304" pitchFamily="18" charset="0"/>
                <a:sym typeface="Euclid Symbol" panose="05050102010706020507" pitchFamily="18" charset="2"/>
              </a:rPr>
              <a:t>8</a:t>
            </a:r>
            <a:r>
              <a:rPr lang="en-US" altLang="en-US" sz="2000">
                <a:sym typeface="Euclid Symbol" panose="05050102010706020507" pitchFamily="18" charset="2"/>
              </a:rPr>
              <a:t>, </a:t>
            </a:r>
            <a:r>
              <a:rPr lang="en-US" altLang="en-US" sz="2000" i="1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v</a:t>
            </a:r>
            <a:r>
              <a:rPr lang="en-US" altLang="en-US" sz="2000">
                <a:sym typeface="Euclid Symbol" panose="05050102010706020507" pitchFamily="18" charset="2"/>
              </a:rPr>
              <a:t> =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±</a:t>
            </a:r>
            <a:r>
              <a:rPr lang="en-US" altLang="en-US" sz="2000">
                <a:latin typeface="Times New Roman" panose="02020603050405020304" pitchFamily="18" charset="0"/>
                <a:sym typeface="Euclid Symbol" panose="05050102010706020507" pitchFamily="18" charset="2"/>
              </a:rPr>
              <a:t>8</a:t>
            </a:r>
          </a:p>
        </p:txBody>
      </p:sp>
      <p:sp>
        <p:nvSpPr>
          <p:cNvPr id="19479" name="Line 19"/>
          <p:cNvSpPr>
            <a:spLocks noChangeShapeType="1"/>
          </p:cNvSpPr>
          <p:nvPr/>
        </p:nvSpPr>
        <p:spPr bwMode="auto">
          <a:xfrm>
            <a:off x="3708400" y="5824538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Text Box 20"/>
          <p:cNvSpPr txBox="1">
            <a:spLocks noChangeArrowheads="1"/>
          </p:cNvSpPr>
          <p:nvPr/>
        </p:nvSpPr>
        <p:spPr bwMode="auto">
          <a:xfrm>
            <a:off x="1019175" y="5410200"/>
            <a:ext cx="1558925" cy="33655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50800" dist="63500" dir="8100000" algn="tr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i="1" smtClean="0">
                <a:latin typeface="Times New Roman" panose="02020603050405020304" pitchFamily="18" charset="0"/>
              </a:rPr>
              <a:t>r </a:t>
            </a:r>
            <a:r>
              <a:rPr lang="en-US" altLang="en-US" sz="1600" smtClean="0">
                <a:latin typeface="Times New Roman" panose="02020603050405020304" pitchFamily="18" charset="0"/>
              </a:rPr>
              <a:t>=512 </a:t>
            </a:r>
            <a:r>
              <a:rPr lang="en-US" altLang="en-US" sz="160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 u=255</a:t>
            </a:r>
          </a:p>
        </p:txBody>
      </p:sp>
      <p:sp>
        <p:nvSpPr>
          <p:cNvPr id="18458" name="Text Box 23"/>
          <p:cNvSpPr txBox="1">
            <a:spLocks noChangeArrowheads="1"/>
          </p:cNvSpPr>
          <p:nvPr/>
        </p:nvSpPr>
        <p:spPr bwMode="auto">
          <a:xfrm>
            <a:off x="1704975" y="4191000"/>
            <a:ext cx="1981200" cy="366713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50800" dist="63500" dir="8100000" algn="tr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800" smtClean="0">
                <a:latin typeface="Times New Roman" panose="02020603050405020304" pitchFamily="18" charset="0"/>
              </a:rPr>
              <a:t>(0,0)  </a:t>
            </a:r>
            <a:r>
              <a:rPr lang="en-US" altLang="en-US" sz="160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 </a:t>
            </a:r>
            <a:r>
              <a:rPr lang="en-US" altLang="en-US" sz="1800" smtClean="0">
                <a:latin typeface="Times New Roman" panose="02020603050405020304" pitchFamily="18" charset="0"/>
              </a:rPr>
              <a:t> (257,257)</a:t>
            </a:r>
          </a:p>
        </p:txBody>
      </p:sp>
      <p:grpSp>
        <p:nvGrpSpPr>
          <p:cNvPr id="19483" name="Group 4"/>
          <p:cNvGrpSpPr>
            <a:grpSpLocks/>
          </p:cNvGrpSpPr>
          <p:nvPr/>
        </p:nvGrpSpPr>
        <p:grpSpPr bwMode="auto">
          <a:xfrm>
            <a:off x="7167563" y="2197100"/>
            <a:ext cx="1366837" cy="806450"/>
            <a:chOff x="7167915" y="2197100"/>
            <a:chExt cx="1366485" cy="806450"/>
          </a:xfrm>
        </p:grpSpPr>
        <p:sp>
          <p:nvSpPr>
            <p:cNvPr id="4" name="Rectangle 3"/>
            <p:cNvSpPr/>
            <p:nvPr/>
          </p:nvSpPr>
          <p:spPr bwMode="auto">
            <a:xfrm>
              <a:off x="7167915" y="2197100"/>
              <a:ext cx="1361724" cy="806450"/>
            </a:xfrm>
            <a:prstGeom prst="rect">
              <a:avLst/>
            </a:prstGeom>
            <a:solidFill>
              <a:srgbClr val="FF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8100000" algn="tr" rotWithShape="0">
                <a:prstClr val="black">
                  <a:alpha val="50000"/>
                </a:prstClr>
              </a:outerShdw>
            </a:effectLst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aphicFrame>
          <p:nvGraphicFramePr>
            <p:cNvPr id="19485" name="Object 1"/>
            <p:cNvGraphicFramePr>
              <a:graphicFrameLocks noChangeAspect="1"/>
            </p:cNvGraphicFramePr>
            <p:nvPr/>
          </p:nvGraphicFramePr>
          <p:xfrm>
            <a:off x="7167915" y="2197100"/>
            <a:ext cx="1366485" cy="806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9" name="Equation" r:id="rId5" imgW="774360" imgH="457200" progId="Equation.DSMT4">
                    <p:embed/>
                  </p:oleObj>
                </mc:Choice>
                <mc:Fallback>
                  <p:oleObj name="Equation" r:id="rId5" imgW="774360" imgH="4572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7915" y="2197100"/>
                          <a:ext cx="1366485" cy="806450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2357438" y="999391"/>
            <a:ext cx="44196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rIns="92075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How to determine the frequency plane location of a sinusoid: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1661CD5F-63C8-4EBC-802A-FD0134E55EB4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81100"/>
            <a:ext cx="3962400" cy="1104900"/>
          </a:xfrm>
        </p:spPr>
        <p:txBody>
          <a:bodyPr/>
          <a:lstStyle/>
          <a:p>
            <a:r>
              <a:rPr lang="en-US" altLang="en-US" sz="2400" smtClean="0"/>
              <a:t>Sinusoidal grating image with an even number or rows and an odd number of columns.</a:t>
            </a:r>
          </a:p>
        </p:txBody>
      </p:sp>
      <p:pic>
        <p:nvPicPr>
          <p:cNvPr id="20487" name="Picture 3" descr="grating_pi_3_20_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480050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4" descr="grating_pi_3_20_0b_detai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295400"/>
            <a:ext cx="3659188" cy="3659188"/>
          </a:xfrm>
          <a:prstGeom prst="rect">
            <a:avLst/>
          </a:prstGeom>
          <a:noFill/>
          <a:ln>
            <a:noFill/>
          </a:ln>
          <a:effectLst>
            <a:outerShdw blurRad="50800" dist="63500" dir="8100000" algn="ctr" rotWithShape="0">
              <a:schemeClr val="tx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Text Box 5"/>
          <p:cNvSpPr txBox="1">
            <a:spLocks noChangeArrowheads="1"/>
          </p:cNvSpPr>
          <p:nvPr/>
        </p:nvSpPr>
        <p:spPr bwMode="auto">
          <a:xfrm>
            <a:off x="6080125" y="4986338"/>
            <a:ext cx="28829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512</a:t>
            </a:r>
            <a:r>
              <a:rPr lang="en-US" altLang="en-US" sz="1800" dirty="0">
                <a:sym typeface="Euclid Symbol" panose="05050102010706020507" pitchFamily="18" charset="2"/>
              </a:rPr>
              <a:t></a:t>
            </a:r>
            <a:r>
              <a:rPr lang="en-US" altLang="en-US" sz="1800" dirty="0">
                <a:latin typeface="Times New Roman" panose="02020603050405020304" pitchFamily="18" charset="0"/>
              </a:rPr>
              <a:t>767</a:t>
            </a:r>
            <a:r>
              <a:rPr lang="en-US" altLang="en-US" sz="1800" dirty="0"/>
              <a:t> sine grating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Symbol" panose="05050102010706020507" pitchFamily="18" charset="2"/>
                <a:sym typeface="Euclid Symbol" panose="05050102010706020507" pitchFamily="18" charset="2"/>
              </a:rPr>
              <a:t></a:t>
            </a:r>
            <a:r>
              <a:rPr lang="en-US" altLang="en-US" sz="1800" dirty="0">
                <a:sym typeface="Euclid Symbol" panose="05050102010706020507" pitchFamily="18" charset="2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=</a:t>
            </a:r>
            <a:r>
              <a:rPr lang="en-US" altLang="en-US" sz="1800" dirty="0">
                <a:sym typeface="Euclid Symbol" panose="05050102010706020507" pitchFamily="18" charset="2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20</a:t>
            </a:r>
            <a:r>
              <a:rPr lang="en-US" altLang="en-US" sz="1800" dirty="0">
                <a:sym typeface="Euclid Symbol" panose="05050102010706020507" pitchFamily="18" charset="2"/>
              </a:rPr>
              <a:t>, </a:t>
            </a:r>
            <a:r>
              <a:rPr lang="en-US" altLang="en-US" sz="1800" dirty="0"/>
              <a:t>orient. 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=</a:t>
            </a:r>
            <a:r>
              <a:rPr lang="en-US" altLang="en-US" sz="1800" dirty="0"/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5</a:t>
            </a:r>
            <a:r>
              <a:rPr lang="en-US" altLang="en-US" sz="1800" dirty="0">
                <a:latin typeface="Symbol" panose="05050102010706020507" pitchFamily="18" charset="2"/>
                <a:sym typeface="Euclid Symbol" panose="05050102010706020507" pitchFamily="18" charset="2"/>
              </a:rPr>
              <a:t></a:t>
            </a:r>
            <a:r>
              <a:rPr lang="en-US" altLang="en-US" sz="1800" dirty="0">
                <a:sym typeface="Euclid Symbol" panose="05050102010706020507" pitchFamily="18" charset="2"/>
              </a:rPr>
              <a:t>/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6</a:t>
            </a:r>
            <a:r>
              <a:rPr lang="en-US" altLang="en-US" sz="1800" dirty="0">
                <a:sym typeface="Euclid Symbol" panose="05050102010706020507" pitchFamily="18" charset="2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ym typeface="Euclid Symbol" panose="05050102010706020507" pitchFamily="18" charset="2"/>
              </a:rPr>
              <a:t>  </a:t>
            </a:r>
            <a:r>
              <a:rPr lang="en-US" altLang="en-US" sz="1800" dirty="0">
                <a:latin typeface="Symbol" panose="05050102010706020507" pitchFamily="18" charset="2"/>
                <a:sym typeface="Euclid Symbol" panose="05050102010706020507" pitchFamily="18" charset="2"/>
              </a:rPr>
              <a:t></a:t>
            </a:r>
            <a:r>
              <a:rPr lang="en-US" altLang="en-US" sz="1800" i="1" baseline="-25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r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=</a:t>
            </a:r>
            <a:r>
              <a:rPr lang="en-US" altLang="en-US" sz="1800" dirty="0">
                <a:sym typeface="Euclid Symbol" panose="05050102010706020507" pitchFamily="18" charset="2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20/cos(</a:t>
            </a:r>
            <a:r>
              <a:rPr lang="en-US" altLang="en-US" sz="1800" dirty="0">
                <a:latin typeface="Times New Roman" panose="02020603050405020304" pitchFamily="18" charset="0"/>
              </a:rPr>
              <a:t>5</a:t>
            </a:r>
            <a:r>
              <a:rPr lang="en-US" altLang="en-US" sz="1800" dirty="0">
                <a:sym typeface="Euclid Symbol" panose="05050102010706020507" pitchFamily="18" charset="2"/>
              </a:rPr>
              <a:t>/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6)  -23 </a:t>
            </a:r>
            <a:r>
              <a:rPr lang="en-US" altLang="en-US" sz="1800" dirty="0">
                <a:sym typeface="Euclid Symbol" panose="05050102010706020507" pitchFamily="18" charset="2"/>
              </a:rPr>
              <a:t>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ym typeface="Euclid Symbol" panose="05050102010706020507" pitchFamily="18" charset="2"/>
              </a:rPr>
              <a:t></a:t>
            </a:r>
            <a:r>
              <a:rPr lang="en-US" altLang="en-US" sz="1800" i="1" baseline="-25000" dirty="0">
                <a:latin typeface="Times New Roman" panose="02020603050405020304" pitchFamily="18" charset="0"/>
                <a:sym typeface="Euclid Symbol" panose="05050102010706020507" pitchFamily="18" charset="2"/>
              </a:rPr>
              <a:t>c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=</a:t>
            </a:r>
            <a:r>
              <a:rPr lang="en-US" altLang="en-US" sz="1800" dirty="0">
                <a:sym typeface="Euclid Symbol" panose="05050102010706020507" pitchFamily="18" charset="2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20/sin(</a:t>
            </a:r>
            <a:r>
              <a:rPr lang="en-US" altLang="en-US" sz="1800" dirty="0">
                <a:latin typeface="Times New Roman" panose="02020603050405020304" pitchFamily="18" charset="0"/>
              </a:rPr>
              <a:t>5</a:t>
            </a:r>
            <a:r>
              <a:rPr lang="en-US" altLang="en-US" sz="1800" dirty="0">
                <a:latin typeface="Symbol" panose="05050102010706020507" pitchFamily="18" charset="2"/>
                <a:sym typeface="Euclid Symbol" panose="05050102010706020507" pitchFamily="18" charset="2"/>
              </a:rPr>
              <a:t></a:t>
            </a:r>
            <a:r>
              <a:rPr lang="en-US" altLang="en-US" sz="1800" dirty="0">
                <a:sym typeface="Euclid Symbol" panose="05050102010706020507" pitchFamily="18" charset="2"/>
              </a:rPr>
              <a:t>/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6) =</a:t>
            </a:r>
            <a:r>
              <a:rPr lang="en-US" altLang="en-US" sz="1800" dirty="0">
                <a:sym typeface="Euclid Symbol" panose="05050102010706020507" pitchFamily="18" charset="2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  <a:sym typeface="Euclid Symbol" panose="05050102010706020507" pitchFamily="18" charset="2"/>
              </a:rPr>
              <a:t>40</a:t>
            </a:r>
          </a:p>
        </p:txBody>
      </p:sp>
      <p:grpSp>
        <p:nvGrpSpPr>
          <p:cNvPr id="20490" name="Group 6"/>
          <p:cNvGrpSpPr>
            <a:grpSpLocks/>
          </p:cNvGrpSpPr>
          <p:nvPr/>
        </p:nvGrpSpPr>
        <p:grpSpPr bwMode="auto">
          <a:xfrm>
            <a:off x="6718300" y="3733800"/>
            <a:ext cx="1149350" cy="152400"/>
            <a:chOff x="4232" y="2352"/>
            <a:chExt cx="724" cy="96"/>
          </a:xfrm>
        </p:grpSpPr>
        <p:sp>
          <p:nvSpPr>
            <p:cNvPr id="20501" name="Line 7"/>
            <p:cNvSpPr>
              <a:spLocks noChangeShapeType="1"/>
            </p:cNvSpPr>
            <p:nvPr/>
          </p:nvSpPr>
          <p:spPr bwMode="auto">
            <a:xfrm>
              <a:off x="4232" y="2352"/>
              <a:ext cx="0" cy="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>
              <a:outerShdw dist="17961" dir="81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2" name="Line 8"/>
            <p:cNvSpPr>
              <a:spLocks noChangeShapeType="1"/>
            </p:cNvSpPr>
            <p:nvPr/>
          </p:nvSpPr>
          <p:spPr bwMode="auto">
            <a:xfrm>
              <a:off x="4956" y="2352"/>
              <a:ext cx="0" cy="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>
              <a:outerShdw dist="17961" dir="81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3" name="Line 9"/>
            <p:cNvSpPr>
              <a:spLocks noChangeShapeType="1"/>
            </p:cNvSpPr>
            <p:nvPr/>
          </p:nvSpPr>
          <p:spPr bwMode="auto">
            <a:xfrm>
              <a:off x="4256" y="2400"/>
              <a:ext cx="67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>
              <a:outerShdw dist="17961" dir="81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491" name="Group 10"/>
          <p:cNvGrpSpPr>
            <a:grpSpLocks/>
          </p:cNvGrpSpPr>
          <p:nvPr/>
        </p:nvGrpSpPr>
        <p:grpSpPr bwMode="auto">
          <a:xfrm>
            <a:off x="5637213" y="2559050"/>
            <a:ext cx="152400" cy="582613"/>
            <a:chOff x="3551" y="1612"/>
            <a:chExt cx="96" cy="367"/>
          </a:xfrm>
        </p:grpSpPr>
        <p:sp>
          <p:nvSpPr>
            <p:cNvPr id="20498" name="Line 11"/>
            <p:cNvSpPr>
              <a:spLocks noChangeShapeType="1"/>
            </p:cNvSpPr>
            <p:nvPr/>
          </p:nvSpPr>
          <p:spPr bwMode="auto">
            <a:xfrm rot="-5400000">
              <a:off x="3599" y="1931"/>
              <a:ext cx="0" cy="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>
              <a:outerShdw dist="17961" dir="81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9" name="Line 12"/>
            <p:cNvSpPr>
              <a:spLocks noChangeShapeType="1"/>
            </p:cNvSpPr>
            <p:nvPr/>
          </p:nvSpPr>
          <p:spPr bwMode="auto">
            <a:xfrm rot="-5400000">
              <a:off x="3599" y="1564"/>
              <a:ext cx="0" cy="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>
              <a:outerShdw dist="17961" dir="81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0" name="Line 13"/>
            <p:cNvSpPr>
              <a:spLocks noChangeShapeType="1"/>
            </p:cNvSpPr>
            <p:nvPr/>
          </p:nvSpPr>
          <p:spPr bwMode="auto">
            <a:xfrm rot="-5400000">
              <a:off x="3442" y="1789"/>
              <a:ext cx="315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>
              <a:outerShdw dist="17961" dir="81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92" name="Text Box 14"/>
          <p:cNvSpPr txBox="1">
            <a:spLocks noChangeArrowheads="1"/>
          </p:cNvSpPr>
          <p:nvPr/>
        </p:nvSpPr>
        <p:spPr bwMode="auto">
          <a:xfrm>
            <a:off x="6904038" y="3748088"/>
            <a:ext cx="800100" cy="366712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sym typeface="Euclid Symbol" panose="05050102010706020507" pitchFamily="18" charset="2"/>
              </a:rPr>
              <a:t></a:t>
            </a:r>
            <a:r>
              <a:rPr lang="en-US" altLang="en-US" sz="1800" baseline="-250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c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= 40</a:t>
            </a:r>
          </a:p>
        </p:txBody>
      </p:sp>
      <p:sp>
        <p:nvSpPr>
          <p:cNvPr id="20493" name="Text Box 15"/>
          <p:cNvSpPr txBox="1">
            <a:spLocks noChangeArrowheads="1"/>
          </p:cNvSpPr>
          <p:nvPr/>
        </p:nvSpPr>
        <p:spPr bwMode="auto">
          <a:xfrm>
            <a:off x="4876800" y="2667000"/>
            <a:ext cx="946150" cy="366713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sym typeface="Euclid Symbol" panose="05050102010706020507" pitchFamily="18" charset="2"/>
              </a:rPr>
              <a:t></a:t>
            </a:r>
            <a:r>
              <a:rPr lang="en-US" altLang="en-US" sz="1800" baseline="-250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r 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 -23</a:t>
            </a:r>
          </a:p>
        </p:txBody>
      </p:sp>
      <p:sp>
        <p:nvSpPr>
          <p:cNvPr id="20494" name="Line 16"/>
          <p:cNvSpPr>
            <a:spLocks noChangeShapeType="1"/>
          </p:cNvSpPr>
          <p:nvPr/>
        </p:nvSpPr>
        <p:spPr bwMode="auto">
          <a:xfrm>
            <a:off x="457200" y="2438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17"/>
          <p:cNvSpPr>
            <a:spLocks noChangeShapeType="1"/>
          </p:cNvSpPr>
          <p:nvPr/>
        </p:nvSpPr>
        <p:spPr bwMode="auto">
          <a:xfrm rot="-5400000">
            <a:off x="913606" y="1981994"/>
            <a:ext cx="1588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Text Box 18"/>
          <p:cNvSpPr txBox="1">
            <a:spLocks noChangeArrowheads="1"/>
          </p:cNvSpPr>
          <p:nvPr/>
        </p:nvSpPr>
        <p:spPr bwMode="auto">
          <a:xfrm>
            <a:off x="457200" y="3048000"/>
            <a:ext cx="268288" cy="396875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20497" name="Text Box 19"/>
          <p:cNvSpPr txBox="1">
            <a:spLocks noChangeArrowheads="1"/>
          </p:cNvSpPr>
          <p:nvPr/>
        </p:nvSpPr>
        <p:spPr bwMode="auto">
          <a:xfrm>
            <a:off x="1227138" y="2362200"/>
            <a:ext cx="296862" cy="396875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BDA7315B-5B95-4819-9326-9D8527C106FE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1510" name="Picture 2" descr="grating_PS_pi_3_20_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480050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19200"/>
            <a:ext cx="3505200" cy="1143000"/>
          </a:xfrm>
        </p:spPr>
        <p:txBody>
          <a:bodyPr/>
          <a:lstStyle/>
          <a:p>
            <a:r>
              <a:rPr lang="en-US" altLang="en-US" sz="3200" smtClean="0"/>
              <a:t>FT of Sinusoidal Grating Image</a:t>
            </a:r>
          </a:p>
        </p:txBody>
      </p:sp>
      <p:pic>
        <p:nvPicPr>
          <p:cNvPr id="20487" name="Picture 4" descr="grating_PS_pi_3_20_0b_detai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1295400"/>
            <a:ext cx="3659188" cy="3659188"/>
          </a:xfrm>
          <a:prstGeom prst="rect">
            <a:avLst/>
          </a:prstGeom>
          <a:noFill/>
          <a:ln>
            <a:noFill/>
          </a:ln>
          <a:effectLst>
            <a:outerShdw blurRad="38100" dist="63500" dir="8100000" algn="ctr" rotWithShape="0">
              <a:schemeClr val="tx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Text Box 5"/>
          <p:cNvSpPr txBox="1">
            <a:spLocks noChangeArrowheads="1"/>
          </p:cNvSpPr>
          <p:nvPr/>
        </p:nvSpPr>
        <p:spPr bwMode="auto">
          <a:xfrm>
            <a:off x="6080125" y="4986338"/>
            <a:ext cx="254317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752</a:t>
            </a:r>
            <a:r>
              <a:rPr lang="en-US" altLang="en-US" sz="1800">
                <a:sym typeface="Euclid Symbol" panose="05050102010706020507" pitchFamily="18" charset="2"/>
              </a:rPr>
              <a:t></a:t>
            </a:r>
            <a:r>
              <a:rPr lang="en-US" altLang="en-US" sz="1800">
                <a:latin typeface="Times New Roman" panose="02020603050405020304" pitchFamily="18" charset="0"/>
              </a:rPr>
              <a:t>937</a:t>
            </a:r>
            <a:r>
              <a:rPr lang="en-US" altLang="en-US" sz="1800"/>
              <a:t> sine grating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ym typeface="Euclid Symbol" panose="05050102010706020507" pitchFamily="18" charset="2"/>
              </a:rPr>
              <a:t> 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=</a:t>
            </a:r>
            <a:r>
              <a:rPr lang="en-US" altLang="en-US" sz="1800">
                <a:sym typeface="Euclid Symbol" panose="05050102010706020507" pitchFamily="18" charset="2"/>
              </a:rPr>
              <a:t> 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20</a:t>
            </a:r>
            <a:r>
              <a:rPr lang="en-US" altLang="en-US" sz="1800">
                <a:sym typeface="Euclid Symbol" panose="05050102010706020507" pitchFamily="18" charset="2"/>
              </a:rPr>
              <a:t>, </a:t>
            </a:r>
            <a:r>
              <a:rPr lang="en-US" altLang="en-US" sz="1800"/>
              <a:t>orient. 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=</a:t>
            </a:r>
            <a:r>
              <a:rPr lang="en-US" altLang="en-US" sz="1800"/>
              <a:t> </a:t>
            </a:r>
            <a:r>
              <a:rPr lang="en-US" altLang="en-US" sz="1800">
                <a:latin typeface="Times New Roman" panose="02020603050405020304" pitchFamily="18" charset="0"/>
              </a:rPr>
              <a:t>5</a:t>
            </a:r>
            <a:r>
              <a:rPr lang="en-US" altLang="en-US" sz="1800">
                <a:sym typeface="Euclid Symbol" panose="05050102010706020507" pitchFamily="18" charset="2"/>
              </a:rPr>
              <a:t>/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6</a:t>
            </a:r>
            <a:r>
              <a:rPr lang="en-US" altLang="en-US" sz="1800">
                <a:sym typeface="Euclid Symbol" panose="05050102010706020507" pitchFamily="18" charset="2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ym typeface="Euclid Symbol" panose="05050102010706020507" pitchFamily="18" charset="2"/>
              </a:rPr>
              <a:t>  </a:t>
            </a:r>
            <a:r>
              <a:rPr lang="en-US" altLang="en-US" sz="1800" i="1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u</a:t>
            </a:r>
            <a:r>
              <a:rPr lang="en-US" altLang="en-US" sz="1800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 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=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±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512/</a:t>
            </a:r>
            <a:r>
              <a:rPr lang="en-US" altLang="en-US" sz="1800">
                <a:sym typeface="Euclid Symbol" panose="05050102010706020507" pitchFamily="18" charset="2"/>
              </a:rPr>
              <a:t></a:t>
            </a:r>
            <a:r>
              <a:rPr lang="en-US" altLang="en-US" sz="1800" i="1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r</a:t>
            </a:r>
            <a:r>
              <a:rPr lang="en-US" altLang="en-US" sz="1800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 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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±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22 </a:t>
            </a:r>
            <a:r>
              <a:rPr lang="en-US" altLang="en-US" sz="1800">
                <a:sym typeface="Euclid Symbol" panose="05050102010706020507" pitchFamily="18" charset="2"/>
              </a:rPr>
              <a:t>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ym typeface="Euclid Symbol" panose="05050102010706020507" pitchFamily="18" charset="2"/>
              </a:rPr>
              <a:t></a:t>
            </a:r>
            <a:r>
              <a:rPr lang="en-US" altLang="en-US" sz="1800" i="1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v</a:t>
            </a:r>
            <a:r>
              <a:rPr lang="en-US" altLang="en-US" sz="1800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 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=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±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767/</a:t>
            </a:r>
            <a:r>
              <a:rPr lang="en-US" altLang="en-US" sz="1800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 </a:t>
            </a:r>
            <a:r>
              <a:rPr lang="en-US" altLang="en-US" sz="1800">
                <a:sym typeface="Euclid Symbol" panose="05050102010706020507" pitchFamily="18" charset="2"/>
              </a:rPr>
              <a:t></a:t>
            </a:r>
            <a:r>
              <a:rPr lang="en-US" altLang="en-US" sz="1800" i="1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c</a:t>
            </a:r>
            <a:r>
              <a:rPr lang="en-US" altLang="en-US" sz="1800" baseline="-25000">
                <a:latin typeface="Times New Roman" panose="02020603050405020304" pitchFamily="18" charset="0"/>
                <a:sym typeface="Euclid Symbol" panose="05050102010706020507" pitchFamily="18" charset="2"/>
              </a:rPr>
              <a:t> 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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Euclid Symbol" panose="05050102010706020507" pitchFamily="18" charset="2"/>
              </a:rPr>
              <a:t>±</a:t>
            </a:r>
            <a:r>
              <a:rPr lang="en-US" altLang="en-US" sz="1800">
                <a:latin typeface="Times New Roman" panose="02020603050405020304" pitchFamily="18" charset="0"/>
                <a:sym typeface="Euclid Symbol" panose="05050102010706020507" pitchFamily="18" charset="2"/>
              </a:rPr>
              <a:t>19</a:t>
            </a:r>
          </a:p>
        </p:txBody>
      </p:sp>
      <p:sp>
        <p:nvSpPr>
          <p:cNvPr id="21514" name="Text Box 7"/>
          <p:cNvSpPr txBox="1">
            <a:spLocks noChangeArrowheads="1"/>
          </p:cNvSpPr>
          <p:nvPr/>
        </p:nvSpPr>
        <p:spPr bwMode="auto">
          <a:xfrm>
            <a:off x="7067550" y="3200400"/>
            <a:ext cx="387350" cy="33655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</a:rPr>
              <a:t>19</a:t>
            </a:r>
          </a:p>
        </p:txBody>
      </p:sp>
      <p:sp>
        <p:nvSpPr>
          <p:cNvPr id="21515" name="Text Box 8"/>
          <p:cNvSpPr txBox="1">
            <a:spLocks noChangeArrowheads="1"/>
          </p:cNvSpPr>
          <p:nvPr/>
        </p:nvSpPr>
        <p:spPr bwMode="auto">
          <a:xfrm>
            <a:off x="6699250" y="3581400"/>
            <a:ext cx="387350" cy="33655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</a:rPr>
              <a:t>22</a:t>
            </a:r>
          </a:p>
        </p:txBody>
      </p:sp>
      <p:sp>
        <p:nvSpPr>
          <p:cNvPr id="21516" name="Text Box 9"/>
          <p:cNvSpPr txBox="1">
            <a:spLocks noChangeArrowheads="1"/>
          </p:cNvSpPr>
          <p:nvPr/>
        </p:nvSpPr>
        <p:spPr bwMode="auto">
          <a:xfrm>
            <a:off x="5943600" y="2819400"/>
            <a:ext cx="455613" cy="33655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</a:rPr>
              <a:t>-19</a:t>
            </a:r>
          </a:p>
        </p:txBody>
      </p:sp>
      <p:sp>
        <p:nvSpPr>
          <p:cNvPr id="21517" name="Text Box 10"/>
          <p:cNvSpPr txBox="1">
            <a:spLocks noChangeArrowheads="1"/>
          </p:cNvSpPr>
          <p:nvPr/>
        </p:nvSpPr>
        <p:spPr bwMode="auto">
          <a:xfrm>
            <a:off x="6248400" y="2330450"/>
            <a:ext cx="455613" cy="336550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</a:rPr>
              <a:t>-22</a:t>
            </a:r>
          </a:p>
        </p:txBody>
      </p:sp>
      <p:sp>
        <p:nvSpPr>
          <p:cNvPr id="21518" name="Text Box 11"/>
          <p:cNvSpPr txBox="1">
            <a:spLocks noChangeArrowheads="1"/>
          </p:cNvSpPr>
          <p:nvPr/>
        </p:nvSpPr>
        <p:spPr bwMode="auto">
          <a:xfrm>
            <a:off x="3276600" y="50292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21519" name="Text Box 12"/>
          <p:cNvSpPr txBox="1">
            <a:spLocks noChangeArrowheads="1"/>
          </p:cNvSpPr>
          <p:nvPr/>
        </p:nvSpPr>
        <p:spPr bwMode="auto">
          <a:xfrm>
            <a:off x="3956050" y="3733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21520" name="Line 13"/>
          <p:cNvSpPr>
            <a:spLocks noChangeShapeType="1"/>
          </p:cNvSpPr>
          <p:nvPr/>
        </p:nvSpPr>
        <p:spPr bwMode="auto">
          <a:xfrm>
            <a:off x="3429000" y="4572000"/>
            <a:ext cx="0" cy="533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Line 14"/>
          <p:cNvSpPr>
            <a:spLocks noChangeShapeType="1"/>
          </p:cNvSpPr>
          <p:nvPr/>
        </p:nvSpPr>
        <p:spPr bwMode="auto">
          <a:xfrm rot="-5400000">
            <a:off x="3694906" y="3696494"/>
            <a:ext cx="1588" cy="533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2" name="Text Box 15"/>
          <p:cNvSpPr txBox="1">
            <a:spLocks noChangeArrowheads="1"/>
          </p:cNvSpPr>
          <p:nvPr/>
        </p:nvSpPr>
        <p:spPr bwMode="auto">
          <a:xfrm>
            <a:off x="2362200" y="3657600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</a:rPr>
              <a:t>(0,0)</a:t>
            </a:r>
          </a:p>
        </p:txBody>
      </p:sp>
      <p:graphicFrame>
        <p:nvGraphicFramePr>
          <p:cNvPr id="21523" name="Object 20"/>
          <p:cNvGraphicFramePr>
            <a:graphicFrameLocks noChangeAspect="1"/>
          </p:cNvGraphicFramePr>
          <p:nvPr/>
        </p:nvGraphicFramePr>
        <p:xfrm>
          <a:off x="585788" y="2587625"/>
          <a:ext cx="13668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name="Equation" r:id="rId5" imgW="774360" imgH="457200" progId="Equation.DSMT4">
                  <p:embed/>
                </p:oleObj>
              </mc:Choice>
              <mc:Fallback>
                <p:oleObj name="Equation" r:id="rId5" imgW="774360" imgH="457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" y="2587625"/>
                        <a:ext cx="1366837" cy="8064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Slide Number Placeholder 4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B332CFE5-8091-460F-BF45-7B9D88B826F4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53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90600"/>
            <a:ext cx="8534400" cy="723900"/>
          </a:xfrm>
        </p:spPr>
        <p:txBody>
          <a:bodyPr/>
          <a:lstStyle/>
          <a:p>
            <a:r>
              <a:rPr lang="en-US" altLang="en-US" sz="3200" smtClean="0"/>
              <a:t>Processing Scanned Press-Printed Images</a:t>
            </a:r>
          </a:p>
        </p:txBody>
      </p:sp>
      <p:sp>
        <p:nvSpPr>
          <p:cNvPr id="22535" name="Text Box 4"/>
          <p:cNvSpPr txBox="1">
            <a:spLocks noChangeArrowheads="1"/>
          </p:cNvSpPr>
          <p:nvPr/>
        </p:nvSpPr>
        <p:spPr bwMode="auto">
          <a:xfrm>
            <a:off x="365125" y="1792288"/>
            <a:ext cx="2287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4-color printing:</a:t>
            </a: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1066800" y="2514600"/>
            <a:ext cx="6934200" cy="2835275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38100" dist="63500" dir="2700000" algn="ctr" rotWithShape="0">
              <a:schemeClr val="tx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AutoNum type="arabicPeriod"/>
              <a:defRPr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A photograph or other color image is separated into four intensity band images: cyan, magenta, yellow, and black.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Each of these is multiplied by a halftone screen</a:t>
            </a:r>
            <a:r>
              <a:rPr lang="en-US" altLang="en-US" sz="2000" baseline="30000" dirty="0" smtClean="0">
                <a:latin typeface="Times New Roman" panose="02020603050405020304" pitchFamily="18" charset="0"/>
              </a:rPr>
              <a:t>1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 a dot mask with a unique orientation.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Each of the resulting four images shows a pattern of dots whose individual sizes indicate the amount of ink to be applied at each point.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The four images are printed, one atop the other, in the corresponding color.</a:t>
            </a:r>
          </a:p>
        </p:txBody>
      </p:sp>
      <p:sp>
        <p:nvSpPr>
          <p:cNvPr id="22537" name="Text Box 6"/>
          <p:cNvSpPr txBox="1">
            <a:spLocks noChangeArrowheads="1"/>
          </p:cNvSpPr>
          <p:nvPr/>
        </p:nvSpPr>
        <p:spPr bwMode="auto">
          <a:xfrm>
            <a:off x="2438400" y="5715000"/>
            <a:ext cx="6324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aseline="30000">
                <a:latin typeface="Times New Roman" panose="02020603050405020304" pitchFamily="18" charset="0"/>
              </a:rPr>
              <a:t>1</a:t>
            </a:r>
            <a:r>
              <a:rPr lang="en-US" altLang="en-US" sz="1200">
                <a:latin typeface="Times New Roman" panose="02020603050405020304" pitchFamily="18" charset="0"/>
              </a:rPr>
              <a:t>Merriam-Webster Dictionary: half·tone 2 (1): a photoengraving made from an image photographed through a screen and then etched so that the details of the image are reproduced in dots.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17" descr="grating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868488"/>
            <a:ext cx="2057400" cy="2057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8" name="Slide Number Placeholder 4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7B33B16D-16C7-4687-9D78-8914A5E45F4F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55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Halftone Screen  (45</a:t>
            </a:r>
            <a:r>
              <a:rPr lang="en-US" altLang="en-US" smtClean="0">
                <a:cs typeface="Times New Roman" panose="02020603050405020304" pitchFamily="18" charset="0"/>
              </a:rPr>
              <a:t>°)</a:t>
            </a:r>
          </a:p>
        </p:txBody>
      </p:sp>
      <p:pic>
        <p:nvPicPr>
          <p:cNvPr id="23560" name="Picture 11" descr="grating_3_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4038600"/>
            <a:ext cx="2057400" cy="2057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61" name="Group 20"/>
          <p:cNvGrpSpPr>
            <a:grpSpLocks/>
          </p:cNvGrpSpPr>
          <p:nvPr/>
        </p:nvGrpSpPr>
        <p:grpSpPr bwMode="auto">
          <a:xfrm>
            <a:off x="1371600" y="1866900"/>
            <a:ext cx="2057400" cy="4229100"/>
            <a:chOff x="240" y="1176"/>
            <a:chExt cx="1296" cy="2664"/>
          </a:xfrm>
        </p:grpSpPr>
        <p:pic>
          <p:nvPicPr>
            <p:cNvPr id="23568" name="Picture 8" descr="grating_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176"/>
              <a:ext cx="1296" cy="1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9" name="Picture 12" descr="grating_1_P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544"/>
              <a:ext cx="1296" cy="1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562" name="Group 21"/>
          <p:cNvGrpSpPr>
            <a:grpSpLocks/>
          </p:cNvGrpSpPr>
          <p:nvPr/>
        </p:nvGrpSpPr>
        <p:grpSpPr bwMode="auto">
          <a:xfrm>
            <a:off x="5715000" y="1866900"/>
            <a:ext cx="2057400" cy="4229100"/>
            <a:chOff x="2232" y="1176"/>
            <a:chExt cx="1296" cy="2664"/>
          </a:xfrm>
        </p:grpSpPr>
        <p:pic>
          <p:nvPicPr>
            <p:cNvPr id="23566" name="Picture 9" descr="grating_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" y="1176"/>
              <a:ext cx="1296" cy="1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7" name="Picture 13" descr="grating_2_P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" y="2544"/>
              <a:ext cx="1296" cy="1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538" name="Text Box 23"/>
          <p:cNvSpPr txBox="1">
            <a:spLocks noChangeArrowheads="1"/>
          </p:cNvSpPr>
          <p:nvPr/>
        </p:nvSpPr>
        <p:spPr bwMode="auto">
          <a:xfrm>
            <a:off x="5638800" y="762000"/>
            <a:ext cx="3124200" cy="91598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2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800" smtClean="0">
                <a:latin typeface="Comic Sans MS" panose="030F0702030302020204" pitchFamily="66" charset="0"/>
              </a:rPr>
              <a:t>is the pointwise product of 2 sinusoidal gratings with perpendicular orientations.</a:t>
            </a:r>
          </a:p>
        </p:txBody>
      </p:sp>
      <p:sp>
        <p:nvSpPr>
          <p:cNvPr id="23564" name="Text Box 24"/>
          <p:cNvSpPr txBox="1">
            <a:spLocks noChangeArrowheads="1"/>
          </p:cNvSpPr>
          <p:nvPr/>
        </p:nvSpPr>
        <p:spPr bwMode="auto">
          <a:xfrm rot="-5400000">
            <a:off x="567531" y="2624932"/>
            <a:ext cx="998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space</a:t>
            </a:r>
          </a:p>
        </p:txBody>
      </p:sp>
      <p:sp>
        <p:nvSpPr>
          <p:cNvPr id="23565" name="Text Box 25"/>
          <p:cNvSpPr txBox="1">
            <a:spLocks noChangeArrowheads="1"/>
          </p:cNvSpPr>
          <p:nvPr/>
        </p:nvSpPr>
        <p:spPr bwMode="auto">
          <a:xfrm rot="-5400000">
            <a:off x="304800" y="4837113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frequency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7F8C5485-2E00-4650-8E76-AE0E70260232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6150" name="Picture 2" descr="S5Eng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4953000" cy="723900"/>
          </a:xfrm>
        </p:spPr>
        <p:txBody>
          <a:bodyPr/>
          <a:lstStyle/>
          <a:p>
            <a:r>
              <a:rPr lang="en-US" altLang="en-US" smtClean="0"/>
              <a:t>Periodic Noise</a:t>
            </a:r>
          </a:p>
        </p:txBody>
      </p:sp>
      <p:grpSp>
        <p:nvGrpSpPr>
          <p:cNvPr id="6152" name="Group 4"/>
          <p:cNvGrpSpPr>
            <a:grpSpLocks/>
          </p:cNvGrpSpPr>
          <p:nvPr/>
        </p:nvGrpSpPr>
        <p:grpSpPr bwMode="auto">
          <a:xfrm>
            <a:off x="4876800" y="1905000"/>
            <a:ext cx="3656013" cy="4191000"/>
            <a:chOff x="3072" y="1248"/>
            <a:chExt cx="2303" cy="2640"/>
          </a:xfrm>
        </p:grpSpPr>
        <p:pic>
          <p:nvPicPr>
            <p:cNvPr id="6155" name="Picture 5" descr="S5E+grat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248"/>
              <a:ext cx="2303" cy="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6" name="Text Box 6"/>
            <p:cNvSpPr txBox="1">
              <a:spLocks noChangeArrowheads="1"/>
            </p:cNvSpPr>
            <p:nvPr/>
          </p:nvSpPr>
          <p:spPr bwMode="auto">
            <a:xfrm>
              <a:off x="3564" y="3600"/>
              <a:ext cx="1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image + noise</a:t>
              </a:r>
            </a:p>
          </p:txBody>
        </p:sp>
      </p:grpSp>
      <p:sp>
        <p:nvSpPr>
          <p:cNvPr id="6153" name="Text Box 7"/>
          <p:cNvSpPr txBox="1">
            <a:spLocks noChangeArrowheads="1"/>
          </p:cNvSpPr>
          <p:nvPr/>
        </p:nvSpPr>
        <p:spPr bwMode="auto">
          <a:xfrm>
            <a:off x="1309688" y="5638800"/>
            <a:ext cx="2085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original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5400" y="228600"/>
            <a:ext cx="312420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j-lt"/>
              </a:rPr>
              <a:t>Pratt &amp; Whitney </a:t>
            </a:r>
            <a:r>
              <a:rPr lang="en-US" sz="1200" dirty="0" err="1">
                <a:latin typeface="+mj-lt"/>
              </a:rPr>
              <a:t>Rocketdyne</a:t>
            </a:r>
            <a:r>
              <a:rPr lang="en-US" sz="1200" dirty="0">
                <a:latin typeface="+mj-lt"/>
              </a:rPr>
              <a:t> J-2 rocket engines on Apollo 18’s Saturn V second stage.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7" descr="grating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866900"/>
            <a:ext cx="2057400" cy="2057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2" name="Slide Number Placeholder 4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42998D9C-C4EB-48DD-8F06-7958A04E9CB8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4583" name="Picture 13" descr="grating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68488"/>
            <a:ext cx="2057400" cy="2057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15" descr="grating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868488"/>
            <a:ext cx="2057400" cy="2057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5" name="Picture 12" descr="grating_3_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4038600"/>
            <a:ext cx="2057400" cy="2057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4" descr="grating_1_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38600"/>
            <a:ext cx="2057400" cy="2057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7" name="Picture 16" descr="grating_2_P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057400" cy="2057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Halftone Screens  (90</a:t>
            </a:r>
            <a:r>
              <a:rPr lang="en-US" altLang="en-US" smtClean="0">
                <a:cs typeface="Times New Roman" panose="02020603050405020304" pitchFamily="18" charset="0"/>
              </a:rPr>
              <a:t>°)</a:t>
            </a:r>
          </a:p>
        </p:txBody>
      </p:sp>
      <p:sp>
        <p:nvSpPr>
          <p:cNvPr id="23564" name="Text Box 19"/>
          <p:cNvSpPr txBox="1">
            <a:spLocks noChangeArrowheads="1"/>
          </p:cNvSpPr>
          <p:nvPr/>
        </p:nvSpPr>
        <p:spPr bwMode="auto">
          <a:xfrm>
            <a:off x="5943600" y="762000"/>
            <a:ext cx="2819400" cy="91598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2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8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en-US" dirty="0" smtClean="0"/>
              <a:t>The orientation of the screen is the average of the grating orientations.</a:t>
            </a:r>
          </a:p>
        </p:txBody>
      </p:sp>
      <p:sp>
        <p:nvSpPr>
          <p:cNvPr id="24590" name="Text Box 20"/>
          <p:cNvSpPr txBox="1">
            <a:spLocks noChangeArrowheads="1"/>
          </p:cNvSpPr>
          <p:nvPr/>
        </p:nvSpPr>
        <p:spPr bwMode="auto">
          <a:xfrm rot="-5400000">
            <a:off x="567531" y="2624932"/>
            <a:ext cx="998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space</a:t>
            </a:r>
          </a:p>
        </p:txBody>
      </p:sp>
      <p:sp>
        <p:nvSpPr>
          <p:cNvPr id="24591" name="Text Box 21"/>
          <p:cNvSpPr txBox="1">
            <a:spLocks noChangeArrowheads="1"/>
          </p:cNvSpPr>
          <p:nvPr/>
        </p:nvSpPr>
        <p:spPr bwMode="auto">
          <a:xfrm rot="-5400000">
            <a:off x="304800" y="4837113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frequency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786E393-DF1A-4CD8-A190-1CF8C2FCA93A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56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Standard Halftone Screen Angles</a:t>
            </a:r>
          </a:p>
        </p:txBody>
      </p:sp>
      <p:pic>
        <p:nvPicPr>
          <p:cNvPr id="25607" name="Picture 3" descr="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98725"/>
            <a:ext cx="575945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1"/>
          <p:cNvGrpSpPr>
            <a:grpSpLocks/>
          </p:cNvGrpSpPr>
          <p:nvPr/>
        </p:nvGrpSpPr>
        <p:grpSpPr bwMode="auto">
          <a:xfrm>
            <a:off x="6400800" y="1889125"/>
            <a:ext cx="2057400" cy="1447800"/>
            <a:chOff x="6400800" y="1889125"/>
            <a:chExt cx="2057400" cy="1447800"/>
          </a:xfrm>
        </p:grpSpPr>
        <p:sp>
          <p:nvSpPr>
            <p:cNvPr id="24585" name="Rectangle 5"/>
            <p:cNvSpPr>
              <a:spLocks noChangeArrowheads="1"/>
            </p:cNvSpPr>
            <p:nvPr/>
          </p:nvSpPr>
          <p:spPr bwMode="auto">
            <a:xfrm>
              <a:off x="6400800" y="1889125"/>
              <a:ext cx="2057400" cy="1447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63500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25611" name="Text Box 4"/>
            <p:cNvSpPr txBox="1">
              <a:spLocks noChangeArrowheads="1"/>
            </p:cNvSpPr>
            <p:nvPr/>
          </p:nvSpPr>
          <p:spPr bwMode="auto">
            <a:xfrm>
              <a:off x="6477000" y="1965325"/>
              <a:ext cx="1905000" cy="1311275"/>
            </a:xfrm>
            <a:prstGeom prst="rect">
              <a:avLst/>
            </a:prstGeom>
            <a:noFill/>
            <a:ln>
              <a:noFill/>
            </a:ln>
            <a:effectLst>
              <a:outerShdw dist="17961" dir="81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FFFF"/>
                  </a:solidFill>
                </a:rPr>
                <a:t>Cyan:  105</a:t>
              </a:r>
              <a:r>
                <a:rPr lang="en-US" altLang="en-US" sz="2000">
                  <a:solidFill>
                    <a:srgbClr val="00FFFF"/>
                  </a:solidFill>
                  <a:cs typeface="Arial" panose="020B0604020202020204" pitchFamily="34" charset="0"/>
                </a:rPr>
                <a:t>°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FF00"/>
                  </a:solidFill>
                  <a:cs typeface="Arial" panose="020B0604020202020204" pitchFamily="34" charset="0"/>
                </a:rPr>
                <a:t>Yellow:    90°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FF"/>
                  </a:solidFill>
                  <a:cs typeface="Arial" panose="020B0604020202020204" pitchFamily="34" charset="0"/>
                </a:rPr>
                <a:t>Magenta:    75°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cs typeface="Arial" panose="020B0604020202020204" pitchFamily="34" charset="0"/>
                </a:rPr>
                <a:t>Black:    45°</a:t>
              </a:r>
            </a:p>
          </p:txBody>
        </p:sp>
      </p:grp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4876800" y="5943600"/>
            <a:ext cx="3873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Image from Adobe Photoshop CS2 documentation.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600200"/>
            <a:ext cx="8043863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89D94AA5-A135-4703-BD99-71A121958B2D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66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CMYK Standard Halftone Screens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5562600" y="5562600"/>
            <a:ext cx="218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Power Spectra</a:t>
            </a:r>
          </a:p>
        </p:txBody>
      </p:sp>
      <p:sp>
        <p:nvSpPr>
          <p:cNvPr id="25608" name="Text Box 14"/>
          <p:cNvSpPr txBox="1">
            <a:spLocks noChangeArrowheads="1"/>
          </p:cNvSpPr>
          <p:nvPr/>
        </p:nvSpPr>
        <p:spPr bwMode="auto">
          <a:xfrm>
            <a:off x="1371600" y="152400"/>
            <a:ext cx="3276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smtClean="0">
                <a:latin typeface="Comic Sans MS" panose="030F0702030302020204" pitchFamily="66" charset="0"/>
              </a:rPr>
              <a:t>Each band has 2 perpendicular sinusoids + a DC component…</a:t>
            </a:r>
            <a:endParaRPr lang="en-US" altLang="en-US" sz="1600" b="1" smtClean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DE6728-6F8C-4793-834B-128BCC258F5F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CMYK Standard Halftone Screens</a:t>
            </a:r>
          </a:p>
        </p:txBody>
      </p:sp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5029200" y="5562600"/>
            <a:ext cx="3152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space domain images</a:t>
            </a:r>
          </a:p>
        </p:txBody>
      </p:sp>
      <p:grpSp>
        <p:nvGrpSpPr>
          <p:cNvPr id="27656" name="Group 6"/>
          <p:cNvGrpSpPr>
            <a:grpSpLocks/>
          </p:cNvGrpSpPr>
          <p:nvPr/>
        </p:nvGrpSpPr>
        <p:grpSpPr bwMode="auto">
          <a:xfrm>
            <a:off x="558800" y="1600200"/>
            <a:ext cx="8026400" cy="4413250"/>
            <a:chOff x="558800" y="1600200"/>
            <a:chExt cx="8026400" cy="4413250"/>
          </a:xfrm>
        </p:grpSpPr>
        <p:pic>
          <p:nvPicPr>
            <p:cNvPr id="27658" name="Picture 9" descr="CMYK-HT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00" y="1600200"/>
              <a:ext cx="8026400" cy="441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659" name="Group 2"/>
            <p:cNvGrpSpPr>
              <a:grpSpLocks/>
            </p:cNvGrpSpPr>
            <p:nvPr/>
          </p:nvGrpSpPr>
          <p:grpSpPr bwMode="auto">
            <a:xfrm>
              <a:off x="970760" y="2014536"/>
              <a:ext cx="612775" cy="1579562"/>
              <a:chOff x="970760" y="2014536"/>
              <a:chExt cx="612775" cy="1579562"/>
            </a:xfrm>
          </p:grpSpPr>
          <p:sp>
            <p:nvSpPr>
              <p:cNvPr id="27669" name="Text Box 16"/>
              <p:cNvSpPr txBox="1">
                <a:spLocks noChangeArrowheads="1"/>
              </p:cNvSpPr>
              <p:nvPr/>
            </p:nvSpPr>
            <p:spPr bwMode="auto">
              <a:xfrm>
                <a:off x="970760" y="2014536"/>
                <a:ext cx="612775" cy="3365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FFFF"/>
                    </a:solidFill>
                  </a:rPr>
                  <a:t>cyan</a:t>
                </a:r>
              </a:p>
            </p:txBody>
          </p:sp>
          <p:sp>
            <p:nvSpPr>
              <p:cNvPr id="27670" name="Text Box 20"/>
              <p:cNvSpPr txBox="1">
                <a:spLocks noChangeArrowheads="1"/>
              </p:cNvSpPr>
              <p:nvPr/>
            </p:nvSpPr>
            <p:spPr bwMode="auto">
              <a:xfrm>
                <a:off x="971551" y="3257548"/>
                <a:ext cx="603250" cy="3365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FFFF"/>
                    </a:solidFill>
                  </a:rPr>
                  <a:t>105</a:t>
                </a:r>
                <a:r>
                  <a:rPr lang="en-US" altLang="en-US" sz="1600">
                    <a:solidFill>
                      <a:srgbClr val="00FFFF"/>
                    </a:solidFill>
                    <a:cs typeface="Arial" panose="020B0604020202020204" pitchFamily="34" charset="0"/>
                  </a:rPr>
                  <a:t>°</a:t>
                </a:r>
                <a:endParaRPr lang="en-US" altLang="en-US" sz="1600">
                  <a:solidFill>
                    <a:srgbClr val="00FFFF"/>
                  </a:solidFill>
                </a:endParaRPr>
              </a:p>
            </p:txBody>
          </p:sp>
        </p:grpSp>
        <p:grpSp>
          <p:nvGrpSpPr>
            <p:cNvPr id="27660" name="Group 3"/>
            <p:cNvGrpSpPr>
              <a:grpSpLocks/>
            </p:cNvGrpSpPr>
            <p:nvPr/>
          </p:nvGrpSpPr>
          <p:grpSpPr bwMode="auto">
            <a:xfrm>
              <a:off x="2975774" y="2014536"/>
              <a:ext cx="974725" cy="1579562"/>
              <a:chOff x="2975774" y="2014536"/>
              <a:chExt cx="974725" cy="1579562"/>
            </a:xfrm>
          </p:grpSpPr>
          <p:sp>
            <p:nvSpPr>
              <p:cNvPr id="27667" name="Text Box 17"/>
              <p:cNvSpPr txBox="1">
                <a:spLocks noChangeArrowheads="1"/>
              </p:cNvSpPr>
              <p:nvPr/>
            </p:nvSpPr>
            <p:spPr bwMode="auto">
              <a:xfrm>
                <a:off x="2975774" y="2014536"/>
                <a:ext cx="974725" cy="3365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FF00FF"/>
                    </a:solidFill>
                  </a:rPr>
                  <a:t>magenta</a:t>
                </a:r>
              </a:p>
            </p:txBody>
          </p:sp>
          <p:sp>
            <p:nvSpPr>
              <p:cNvPr id="27668" name="Text Box 21"/>
              <p:cNvSpPr txBox="1">
                <a:spLocks noChangeArrowheads="1"/>
              </p:cNvSpPr>
              <p:nvPr/>
            </p:nvSpPr>
            <p:spPr bwMode="auto">
              <a:xfrm>
                <a:off x="2981321" y="3257548"/>
                <a:ext cx="490538" cy="3365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FF00FF"/>
                    </a:solidFill>
                  </a:rPr>
                  <a:t>75</a:t>
                </a:r>
                <a:r>
                  <a:rPr lang="en-US" altLang="en-US" sz="1600">
                    <a:solidFill>
                      <a:srgbClr val="FF00FF"/>
                    </a:solidFill>
                    <a:cs typeface="Arial" panose="020B0604020202020204" pitchFamily="34" charset="0"/>
                  </a:rPr>
                  <a:t>°</a:t>
                </a:r>
                <a:endParaRPr lang="en-US" altLang="en-US" sz="1600">
                  <a:solidFill>
                    <a:srgbClr val="FF00FF"/>
                  </a:solidFill>
                </a:endParaRPr>
              </a:p>
            </p:txBody>
          </p:sp>
        </p:grpSp>
        <p:grpSp>
          <p:nvGrpSpPr>
            <p:cNvPr id="27661" name="Group 4"/>
            <p:cNvGrpSpPr>
              <a:grpSpLocks/>
            </p:cNvGrpSpPr>
            <p:nvPr/>
          </p:nvGrpSpPr>
          <p:grpSpPr bwMode="auto">
            <a:xfrm>
              <a:off x="970760" y="4021927"/>
              <a:ext cx="746125" cy="1578769"/>
              <a:chOff x="970760" y="4021927"/>
              <a:chExt cx="746125" cy="1578769"/>
            </a:xfrm>
          </p:grpSpPr>
          <p:sp>
            <p:nvSpPr>
              <p:cNvPr id="27665" name="Text Box 18"/>
              <p:cNvSpPr txBox="1">
                <a:spLocks noChangeArrowheads="1"/>
              </p:cNvSpPr>
              <p:nvPr/>
            </p:nvSpPr>
            <p:spPr bwMode="auto">
              <a:xfrm>
                <a:off x="970760" y="4021927"/>
                <a:ext cx="746125" cy="3365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FFFF00"/>
                    </a:solidFill>
                  </a:rPr>
                  <a:t>yellow</a:t>
                </a:r>
              </a:p>
            </p:txBody>
          </p:sp>
          <p:sp>
            <p:nvSpPr>
              <p:cNvPr id="27666" name="Text Box 22"/>
              <p:cNvSpPr txBox="1">
                <a:spLocks noChangeArrowheads="1"/>
              </p:cNvSpPr>
              <p:nvPr/>
            </p:nvSpPr>
            <p:spPr bwMode="auto">
              <a:xfrm>
                <a:off x="971551" y="5264146"/>
                <a:ext cx="490538" cy="3365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FFFF00"/>
                    </a:solidFill>
                  </a:rPr>
                  <a:t>90</a:t>
                </a:r>
                <a:r>
                  <a:rPr lang="en-US" altLang="en-US" sz="1600">
                    <a:solidFill>
                      <a:srgbClr val="FFFF00"/>
                    </a:solidFill>
                    <a:cs typeface="Arial" panose="020B0604020202020204" pitchFamily="34" charset="0"/>
                  </a:rPr>
                  <a:t>°</a:t>
                </a:r>
                <a:endParaRPr lang="en-US" altLang="en-US" sz="160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27662" name="Group 5"/>
            <p:cNvGrpSpPr>
              <a:grpSpLocks/>
            </p:cNvGrpSpPr>
            <p:nvPr/>
          </p:nvGrpSpPr>
          <p:grpSpPr bwMode="auto">
            <a:xfrm>
              <a:off x="2975774" y="4021927"/>
              <a:ext cx="657225" cy="1578769"/>
              <a:chOff x="2975774" y="4021927"/>
              <a:chExt cx="657225" cy="1578769"/>
            </a:xfrm>
          </p:grpSpPr>
          <p:sp>
            <p:nvSpPr>
              <p:cNvPr id="27663" name="Text Box 19"/>
              <p:cNvSpPr txBox="1">
                <a:spLocks noChangeArrowheads="1"/>
              </p:cNvSpPr>
              <p:nvPr/>
            </p:nvSpPr>
            <p:spPr bwMode="auto">
              <a:xfrm>
                <a:off x="2975774" y="4021927"/>
                <a:ext cx="657225" cy="3365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</a:rPr>
                  <a:t>black</a:t>
                </a:r>
              </a:p>
            </p:txBody>
          </p:sp>
          <p:sp>
            <p:nvSpPr>
              <p:cNvPr id="27664" name="Text Box 23"/>
              <p:cNvSpPr txBox="1">
                <a:spLocks noChangeArrowheads="1"/>
              </p:cNvSpPr>
              <p:nvPr/>
            </p:nvSpPr>
            <p:spPr bwMode="auto">
              <a:xfrm>
                <a:off x="2981321" y="5264146"/>
                <a:ext cx="490538" cy="3365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</a:rPr>
                  <a:t>45</a:t>
                </a:r>
                <a:r>
                  <a:rPr lang="en-US" altLang="en-US" sz="1600">
                    <a:solidFill>
                      <a:schemeClr val="bg1"/>
                    </a:solidFill>
                    <a:cs typeface="Arial" panose="020B0604020202020204" pitchFamily="34" charset="0"/>
                  </a:rPr>
                  <a:t>°</a:t>
                </a:r>
                <a:endParaRPr lang="en-US" altLang="en-US" sz="16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632" name="Text Box 24"/>
          <p:cNvSpPr txBox="1">
            <a:spLocks noChangeArrowheads="1"/>
          </p:cNvSpPr>
          <p:nvPr/>
        </p:nvSpPr>
        <p:spPr bwMode="auto">
          <a:xfrm>
            <a:off x="1447800" y="152400"/>
            <a:ext cx="2895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dirty="0" smtClean="0">
                <a:latin typeface="Comic Sans MS" panose="030F0702030302020204" pitchFamily="66" charset="0"/>
              </a:rPr>
              <a:t>… which creates rectangular grids at 4 different angles.</a:t>
            </a:r>
            <a:endParaRPr lang="en-US" altLang="en-US" sz="1600" b="1" dirty="0" smtClean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965960F4-9DF9-457A-A090-EF80A21E3DC2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8678" name="Picture 2" descr="CMYK-H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600200"/>
            <a:ext cx="80264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CMYK Standard Halftone Screens</a:t>
            </a:r>
          </a:p>
        </p:txBody>
      </p:sp>
      <p:sp>
        <p:nvSpPr>
          <p:cNvPr id="28680" name="Text Box 4"/>
          <p:cNvSpPr txBox="1">
            <a:spLocks noChangeArrowheads="1"/>
          </p:cNvSpPr>
          <p:nvPr/>
        </p:nvSpPr>
        <p:spPr bwMode="auto">
          <a:xfrm>
            <a:off x="5029200" y="5562600"/>
            <a:ext cx="3152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space domain images</a:t>
            </a:r>
          </a:p>
        </p:txBody>
      </p:sp>
      <p:sp>
        <p:nvSpPr>
          <p:cNvPr id="27656" name="Text Box 14"/>
          <p:cNvSpPr txBox="1">
            <a:spLocks noChangeArrowheads="1"/>
          </p:cNvSpPr>
          <p:nvPr/>
        </p:nvSpPr>
        <p:spPr bwMode="auto">
          <a:xfrm>
            <a:off x="1371600" y="152400"/>
            <a:ext cx="29718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smtClean="0">
                <a:latin typeface="Comic Sans MS" panose="030F0702030302020204" pitchFamily="66" charset="0"/>
              </a:rPr>
              <a:t>When the 4 are summed, the result is a “rosette” image.</a:t>
            </a:r>
            <a:endParaRPr lang="en-US" altLang="en-US" sz="1600" b="1" smtClean="0">
              <a:latin typeface="Times New Roman" panose="02020603050405020304" pitchFamily="18" charset="0"/>
            </a:endParaRPr>
          </a:p>
        </p:txBody>
      </p:sp>
      <p:sp>
        <p:nvSpPr>
          <p:cNvPr id="28682" name="Text Box 16"/>
          <p:cNvSpPr txBox="1">
            <a:spLocks noChangeArrowheads="1"/>
          </p:cNvSpPr>
          <p:nvPr/>
        </p:nvSpPr>
        <p:spPr bwMode="auto">
          <a:xfrm>
            <a:off x="971550" y="2014538"/>
            <a:ext cx="612775" cy="336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FFFF"/>
                </a:solidFill>
              </a:rPr>
              <a:t>cyan</a:t>
            </a:r>
          </a:p>
        </p:txBody>
      </p:sp>
      <p:sp>
        <p:nvSpPr>
          <p:cNvPr id="28683" name="Text Box 20"/>
          <p:cNvSpPr txBox="1">
            <a:spLocks noChangeArrowheads="1"/>
          </p:cNvSpPr>
          <p:nvPr/>
        </p:nvSpPr>
        <p:spPr bwMode="auto">
          <a:xfrm>
            <a:off x="971550" y="3257550"/>
            <a:ext cx="603250" cy="336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FFFF"/>
                </a:solidFill>
              </a:rPr>
              <a:t>105</a:t>
            </a:r>
            <a:r>
              <a:rPr lang="en-US" altLang="en-US" sz="1600">
                <a:solidFill>
                  <a:srgbClr val="00FFFF"/>
                </a:solidFill>
                <a:cs typeface="Arial" panose="020B0604020202020204" pitchFamily="34" charset="0"/>
              </a:rPr>
              <a:t>°</a:t>
            </a:r>
            <a:endParaRPr lang="en-US" altLang="en-US" sz="1600">
              <a:solidFill>
                <a:srgbClr val="00FFFF"/>
              </a:solidFill>
            </a:endParaRPr>
          </a:p>
        </p:txBody>
      </p:sp>
      <p:sp>
        <p:nvSpPr>
          <p:cNvPr id="28684" name="Text Box 17"/>
          <p:cNvSpPr txBox="1">
            <a:spLocks noChangeArrowheads="1"/>
          </p:cNvSpPr>
          <p:nvPr/>
        </p:nvSpPr>
        <p:spPr bwMode="auto">
          <a:xfrm>
            <a:off x="2976563" y="2014538"/>
            <a:ext cx="974725" cy="336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FF"/>
                </a:solidFill>
              </a:rPr>
              <a:t>magenta</a:t>
            </a:r>
          </a:p>
        </p:txBody>
      </p:sp>
      <p:sp>
        <p:nvSpPr>
          <p:cNvPr id="28685" name="Text Box 21"/>
          <p:cNvSpPr txBox="1">
            <a:spLocks noChangeArrowheads="1"/>
          </p:cNvSpPr>
          <p:nvPr/>
        </p:nvSpPr>
        <p:spPr bwMode="auto">
          <a:xfrm>
            <a:off x="2981325" y="3257550"/>
            <a:ext cx="490538" cy="336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FF"/>
                </a:solidFill>
              </a:rPr>
              <a:t>75</a:t>
            </a:r>
            <a:r>
              <a:rPr lang="en-US" altLang="en-US" sz="1600">
                <a:solidFill>
                  <a:srgbClr val="FF00FF"/>
                </a:solidFill>
                <a:cs typeface="Arial" panose="020B0604020202020204" pitchFamily="34" charset="0"/>
              </a:rPr>
              <a:t>°</a:t>
            </a:r>
            <a:endParaRPr lang="en-US" altLang="en-US" sz="1600">
              <a:solidFill>
                <a:srgbClr val="FF00FF"/>
              </a:solidFill>
            </a:endParaRPr>
          </a:p>
        </p:txBody>
      </p:sp>
      <p:sp>
        <p:nvSpPr>
          <p:cNvPr id="28686" name="Text Box 18"/>
          <p:cNvSpPr txBox="1">
            <a:spLocks noChangeArrowheads="1"/>
          </p:cNvSpPr>
          <p:nvPr/>
        </p:nvSpPr>
        <p:spPr bwMode="auto">
          <a:xfrm>
            <a:off x="971550" y="4021138"/>
            <a:ext cx="746125" cy="336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FF00"/>
                </a:solidFill>
              </a:rPr>
              <a:t>yellow</a:t>
            </a:r>
          </a:p>
        </p:txBody>
      </p:sp>
      <p:sp>
        <p:nvSpPr>
          <p:cNvPr id="28687" name="Text Box 22"/>
          <p:cNvSpPr txBox="1">
            <a:spLocks noChangeArrowheads="1"/>
          </p:cNvSpPr>
          <p:nvPr/>
        </p:nvSpPr>
        <p:spPr bwMode="auto">
          <a:xfrm>
            <a:off x="971550" y="5264150"/>
            <a:ext cx="490538" cy="336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FF00"/>
                </a:solidFill>
              </a:rPr>
              <a:t>90</a:t>
            </a:r>
            <a:r>
              <a:rPr lang="en-US" altLang="en-US" sz="1600">
                <a:solidFill>
                  <a:srgbClr val="FFFF00"/>
                </a:solidFill>
                <a:cs typeface="Arial" panose="020B0604020202020204" pitchFamily="34" charset="0"/>
              </a:rPr>
              <a:t>°</a:t>
            </a:r>
            <a:endParaRPr lang="en-US" altLang="en-US" sz="1600">
              <a:solidFill>
                <a:srgbClr val="FFFF00"/>
              </a:solidFill>
            </a:endParaRPr>
          </a:p>
        </p:txBody>
      </p:sp>
      <p:sp>
        <p:nvSpPr>
          <p:cNvPr id="28688" name="Text Box 19"/>
          <p:cNvSpPr txBox="1">
            <a:spLocks noChangeArrowheads="1"/>
          </p:cNvSpPr>
          <p:nvPr/>
        </p:nvSpPr>
        <p:spPr bwMode="auto">
          <a:xfrm>
            <a:off x="2976563" y="4021138"/>
            <a:ext cx="657225" cy="336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1"/>
                </a:solidFill>
              </a:rPr>
              <a:t>black</a:t>
            </a:r>
          </a:p>
        </p:txBody>
      </p:sp>
      <p:sp>
        <p:nvSpPr>
          <p:cNvPr id="28689" name="Text Box 23"/>
          <p:cNvSpPr txBox="1">
            <a:spLocks noChangeArrowheads="1"/>
          </p:cNvSpPr>
          <p:nvPr/>
        </p:nvSpPr>
        <p:spPr bwMode="auto">
          <a:xfrm>
            <a:off x="2981325" y="5264150"/>
            <a:ext cx="490538" cy="336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1"/>
                </a:solidFill>
              </a:rPr>
              <a:t>45</a:t>
            </a:r>
            <a:r>
              <a:rPr lang="en-US" altLang="en-US" sz="1600">
                <a:solidFill>
                  <a:schemeClr val="bg1"/>
                </a:solidFill>
                <a:cs typeface="Arial" panose="020B0604020202020204" pitchFamily="34" charset="0"/>
              </a:rPr>
              <a:t>°</a:t>
            </a:r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0A5ED36-97AA-4359-9DAB-CA2C8D38863A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9702" name="Picture 2" descr="eye-CMYK-HTD-seps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"/>
          <a:stretch>
            <a:fillRect/>
          </a:stretch>
        </p:blipFill>
        <p:spPr bwMode="auto">
          <a:xfrm>
            <a:off x="1239838" y="1654175"/>
            <a:ext cx="6664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638175" y="5181600"/>
            <a:ext cx="2714625" cy="83026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en-US" dirty="0" smtClean="0"/>
              <a:t>That is, an intensity image is created for each of the four color bands.</a:t>
            </a:r>
          </a:p>
        </p:txBody>
      </p:sp>
      <p:sp>
        <p:nvSpPr>
          <p:cNvPr id="29704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  <a:noFill/>
        </p:spPr>
        <p:txBody>
          <a:bodyPr/>
          <a:lstStyle/>
          <a:p>
            <a:r>
              <a:rPr lang="en-US" altLang="en-US" smtClean="0"/>
              <a:t>Example:  Color Separation / Halftoning</a:t>
            </a:r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1447800" y="152400"/>
            <a:ext cx="32004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>
              <a:defRPr sz="16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en-US" dirty="0" smtClean="0"/>
              <a:t>To print an image, it is separated into 4 color bands 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97C625B-E4DA-420A-83F7-F652E9B77ADA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0726" name="Picture 2" descr="eye-CMYK-HTD-seps-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"/>
          <a:stretch>
            <a:fillRect/>
          </a:stretch>
        </p:blipFill>
        <p:spPr bwMode="auto">
          <a:xfrm>
            <a:off x="1239838" y="1654175"/>
            <a:ext cx="66643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028700"/>
            <a:ext cx="7772400" cy="723900"/>
          </a:xfrm>
          <a:noFill/>
        </p:spPr>
        <p:txBody>
          <a:bodyPr lIns="92053" tIns="46028" rIns="92053" bIns="46028"/>
          <a:lstStyle/>
          <a:p>
            <a:r>
              <a:rPr lang="en-US" altLang="en-US" smtClean="0"/>
              <a:t>Color Separation / Halftoning</a:t>
            </a:r>
          </a:p>
        </p:txBody>
      </p:sp>
      <p:sp>
        <p:nvSpPr>
          <p:cNvPr id="30728" name="Text Box 4"/>
          <p:cNvSpPr txBox="1">
            <a:spLocks noChangeArrowheads="1"/>
          </p:cNvSpPr>
          <p:nvPr/>
        </p:nvSpPr>
        <p:spPr bwMode="auto">
          <a:xfrm>
            <a:off x="381000" y="5283200"/>
            <a:ext cx="2971800" cy="5080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39" tIns="41020" rIns="82039" bIns="41020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each screened image is printed in its own color on the same page.</a:t>
            </a:r>
          </a:p>
        </p:txBody>
      </p:sp>
      <p:sp>
        <p:nvSpPr>
          <p:cNvPr id="30729" name="Text Box 5"/>
          <p:cNvSpPr txBox="1">
            <a:spLocks noChangeArrowheads="1"/>
          </p:cNvSpPr>
          <p:nvPr/>
        </p:nvSpPr>
        <p:spPr bwMode="auto">
          <a:xfrm>
            <a:off x="381000" y="2057400"/>
            <a:ext cx="2971800" cy="5080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39" tIns="41020" rIns="82039" bIns="41020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Each intensity image is multiplied by a corresponding screen, then</a:t>
            </a:r>
          </a:p>
        </p:txBody>
      </p:sp>
      <p:sp>
        <p:nvSpPr>
          <p:cNvPr id="30730" name="Text Box 6"/>
          <p:cNvSpPr txBox="1">
            <a:spLocks noChangeArrowheads="1"/>
          </p:cNvSpPr>
          <p:nvPr/>
        </p:nvSpPr>
        <p:spPr bwMode="auto">
          <a:xfrm>
            <a:off x="3749675" y="2089150"/>
            <a:ext cx="598488" cy="304800"/>
          </a:xfrm>
          <a:prstGeom prst="rect">
            <a:avLst/>
          </a:prstGeom>
          <a:noFill/>
          <a:ln>
            <a:noFill/>
          </a:ln>
          <a:effectLst>
            <a:outerShdw dist="17959" dir="2700271" algn="ctr" rotWithShape="0">
              <a:srgbClr val="FF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FFFF"/>
                </a:solidFill>
              </a:rPr>
              <a:t>Cyan</a:t>
            </a:r>
          </a:p>
        </p:txBody>
      </p:sp>
      <p:sp>
        <p:nvSpPr>
          <p:cNvPr id="30731" name="Text Box 7"/>
          <p:cNvSpPr txBox="1">
            <a:spLocks noChangeArrowheads="1"/>
          </p:cNvSpPr>
          <p:nvPr/>
        </p:nvSpPr>
        <p:spPr bwMode="auto">
          <a:xfrm>
            <a:off x="5830888" y="2081213"/>
            <a:ext cx="873125" cy="304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FF00FF"/>
                </a:solidFill>
              </a:rPr>
              <a:t>Magenta</a:t>
            </a:r>
          </a:p>
        </p:txBody>
      </p:sp>
      <p:sp>
        <p:nvSpPr>
          <p:cNvPr id="30732" name="Text Box 8"/>
          <p:cNvSpPr txBox="1">
            <a:spLocks noChangeArrowheads="1"/>
          </p:cNvSpPr>
          <p:nvPr/>
        </p:nvSpPr>
        <p:spPr bwMode="auto">
          <a:xfrm>
            <a:off x="3749675" y="4170363"/>
            <a:ext cx="708025" cy="304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FFFF00"/>
                </a:solidFill>
              </a:rPr>
              <a:t>Yellow</a:t>
            </a:r>
          </a:p>
        </p:txBody>
      </p:sp>
      <p:sp>
        <p:nvSpPr>
          <p:cNvPr id="30733" name="Text Box 9"/>
          <p:cNvSpPr txBox="1">
            <a:spLocks noChangeArrowheads="1"/>
          </p:cNvSpPr>
          <p:nvPr/>
        </p:nvSpPr>
        <p:spPr bwMode="auto">
          <a:xfrm>
            <a:off x="5827713" y="4167188"/>
            <a:ext cx="619125" cy="304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Black</a:t>
            </a:r>
          </a:p>
        </p:txBody>
      </p:sp>
      <p:sp>
        <p:nvSpPr>
          <p:cNvPr id="30734" name="Text Box 10"/>
          <p:cNvSpPr txBox="1">
            <a:spLocks noChangeArrowheads="1"/>
          </p:cNvSpPr>
          <p:nvPr/>
        </p:nvSpPr>
        <p:spPr bwMode="auto">
          <a:xfrm>
            <a:off x="1371600" y="152400"/>
            <a:ext cx="3276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Comic Sans MS" panose="030F0702030302020204" pitchFamily="66" charset="0"/>
              </a:rPr>
              <a:t>… each of which is multiplied by a corresponding screen.</a:t>
            </a:r>
            <a:endParaRPr lang="en-US" altLang="en-US" sz="1600" b="1" dirty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1B336147-61FC-4D7B-B658-812CC4500E90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1750" name="Picture 6" descr="eye-CMYK-HTD-seps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651000"/>
            <a:ext cx="66643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Example:  Color Separation / Halftoning</a:t>
            </a:r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1447800" y="152400"/>
            <a:ext cx="32004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To print an image, it is separated into 4 color bands …</a:t>
            </a: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31753" name="Text Box 8"/>
          <p:cNvSpPr txBox="1">
            <a:spLocks noChangeArrowheads="1"/>
          </p:cNvSpPr>
          <p:nvPr/>
        </p:nvSpPr>
        <p:spPr bwMode="auto">
          <a:xfrm>
            <a:off x="638175" y="5181600"/>
            <a:ext cx="2714625" cy="5080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39" tIns="41020" rIns="82039" bIns="41020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Here the bands tinted in their corresponding colors.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3A397476-5D71-4852-818C-64CFF88D4FCA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2774" name="Picture 5" descr="eye-CMYK-HTD-seps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651000"/>
            <a:ext cx="66643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Example:  Color Separation / Halftoning</a:t>
            </a:r>
          </a:p>
        </p:txBody>
      </p:sp>
      <p:sp>
        <p:nvSpPr>
          <p:cNvPr id="32776" name="Text Box 6"/>
          <p:cNvSpPr txBox="1">
            <a:spLocks noChangeArrowheads="1"/>
          </p:cNvSpPr>
          <p:nvPr/>
        </p:nvSpPr>
        <p:spPr bwMode="auto">
          <a:xfrm>
            <a:off x="1371600" y="152400"/>
            <a:ext cx="3276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Comic Sans MS" panose="030F0702030302020204" pitchFamily="66" charset="0"/>
              </a:rPr>
              <a:t>… each of which is multiplied by a corresponding screen …</a:t>
            </a:r>
            <a:endParaRPr lang="en-US" altLang="en-US" sz="1600" b="1" dirty="0">
              <a:latin typeface="Times New Roman" panose="02020603050405020304" pitchFamily="18" charset="0"/>
            </a:endParaRPr>
          </a:p>
        </p:txBody>
      </p:sp>
      <p:sp>
        <p:nvSpPr>
          <p:cNvPr id="32777" name="Text Box 7"/>
          <p:cNvSpPr txBox="1">
            <a:spLocks noChangeArrowheads="1"/>
          </p:cNvSpPr>
          <p:nvPr/>
        </p:nvSpPr>
        <p:spPr bwMode="auto">
          <a:xfrm>
            <a:off x="638175" y="5181600"/>
            <a:ext cx="2714625" cy="5080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39" tIns="41020" rIns="82039" bIns="41020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Here the screens tinted in their corresponding colors.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9DE76CA4-69F4-4520-8EBD-95D7376F973E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3798" name="Picture 7" descr="eye-CMYK-HTD-seps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1651000"/>
            <a:ext cx="66643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Example:  Color Separation / Halftoning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1295400" y="152400"/>
            <a:ext cx="3581400" cy="8255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Comic Sans MS" panose="030F0702030302020204" pitchFamily="66" charset="0"/>
              </a:rPr>
              <a:t>…to get dot patterns for printing.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Comic Sans MS" panose="030F0702030302020204" pitchFamily="66" charset="0"/>
              </a:rPr>
              <a:t>The 4 are printed over each other to get the final result.</a:t>
            </a:r>
            <a:endParaRPr lang="en-US" altLang="en-US" sz="1600" b="1" dirty="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05EBCCB6-D4E6-4657-B499-2E60CF34658C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pPr algn="ctr"/>
            <a:r>
              <a:rPr lang="en-US" altLang="en-US" sz="3200" smtClean="0"/>
              <a:t>Noise Reduction through Directional Blurring </a:t>
            </a:r>
          </a:p>
        </p:txBody>
      </p:sp>
      <p:grpSp>
        <p:nvGrpSpPr>
          <p:cNvPr id="7175" name="Group 3"/>
          <p:cNvGrpSpPr>
            <a:grpSpLocks/>
          </p:cNvGrpSpPr>
          <p:nvPr/>
        </p:nvGrpSpPr>
        <p:grpSpPr bwMode="auto">
          <a:xfrm>
            <a:off x="534988" y="2076450"/>
            <a:ext cx="8074025" cy="3714750"/>
            <a:chOff x="337" y="1489"/>
            <a:chExt cx="5086" cy="2340"/>
          </a:xfrm>
        </p:grpSpPr>
        <p:grpSp>
          <p:nvGrpSpPr>
            <p:cNvPr id="7178" name="Group 4"/>
            <p:cNvGrpSpPr>
              <a:grpSpLocks/>
            </p:cNvGrpSpPr>
            <p:nvPr/>
          </p:nvGrpSpPr>
          <p:grpSpPr bwMode="auto">
            <a:xfrm>
              <a:off x="2342" y="2185"/>
              <a:ext cx="1111" cy="622"/>
              <a:chOff x="2342" y="2185"/>
              <a:chExt cx="1111" cy="622"/>
            </a:xfrm>
          </p:grpSpPr>
          <p:pic>
            <p:nvPicPr>
              <p:cNvPr id="7185" name="Picture 5" descr="blurring_conv_mask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9" y="2185"/>
                <a:ext cx="622" cy="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86" name="Text Box 6"/>
              <p:cNvSpPr txBox="1">
                <a:spLocks noChangeArrowheads="1"/>
              </p:cNvSpPr>
              <p:nvPr/>
            </p:nvSpPr>
            <p:spPr bwMode="auto">
              <a:xfrm>
                <a:off x="2342" y="2339"/>
                <a:ext cx="241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4000" b="1"/>
                  <a:t>*</a:t>
                </a:r>
              </a:p>
            </p:txBody>
          </p:sp>
          <p:sp>
            <p:nvSpPr>
              <p:cNvPr id="7187" name="Text Box 7"/>
              <p:cNvSpPr txBox="1">
                <a:spLocks noChangeArrowheads="1"/>
              </p:cNvSpPr>
              <p:nvPr/>
            </p:nvSpPr>
            <p:spPr bwMode="auto">
              <a:xfrm>
                <a:off x="3150" y="2275"/>
                <a:ext cx="303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4000"/>
                  <a:t>=</a:t>
                </a:r>
              </a:p>
            </p:txBody>
          </p:sp>
        </p:grpSp>
        <p:grpSp>
          <p:nvGrpSpPr>
            <p:cNvPr id="7179" name="Group 8"/>
            <p:cNvGrpSpPr>
              <a:grpSpLocks/>
            </p:cNvGrpSpPr>
            <p:nvPr/>
          </p:nvGrpSpPr>
          <p:grpSpPr bwMode="auto">
            <a:xfrm>
              <a:off x="337" y="1489"/>
              <a:ext cx="2015" cy="2339"/>
              <a:chOff x="337" y="1489"/>
              <a:chExt cx="2015" cy="2339"/>
            </a:xfrm>
          </p:grpSpPr>
          <p:pic>
            <p:nvPicPr>
              <p:cNvPr id="7183" name="Picture 9" descr="S5E+grati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" y="1489"/>
                <a:ext cx="2015" cy="2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84" name="Text Box 10"/>
              <p:cNvSpPr txBox="1">
                <a:spLocks noChangeArrowheads="1"/>
              </p:cNvSpPr>
              <p:nvPr/>
            </p:nvSpPr>
            <p:spPr bwMode="auto">
              <a:xfrm>
                <a:off x="690" y="3540"/>
                <a:ext cx="131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/>
                  <a:t>image + noise</a:t>
                </a:r>
              </a:p>
            </p:txBody>
          </p:sp>
        </p:grpSp>
        <p:grpSp>
          <p:nvGrpSpPr>
            <p:cNvPr id="7180" name="Group 11"/>
            <p:cNvGrpSpPr>
              <a:grpSpLocks/>
            </p:cNvGrpSpPr>
            <p:nvPr/>
          </p:nvGrpSpPr>
          <p:grpSpPr bwMode="auto">
            <a:xfrm>
              <a:off x="3408" y="1489"/>
              <a:ext cx="2015" cy="2340"/>
              <a:chOff x="3408" y="1489"/>
              <a:chExt cx="2015" cy="2340"/>
            </a:xfrm>
          </p:grpSpPr>
          <p:pic>
            <p:nvPicPr>
              <p:cNvPr id="7181" name="Picture 12" descr="S5E+G_blur_dia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489"/>
                <a:ext cx="2015" cy="2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82" name="Text Box 13"/>
              <p:cNvSpPr txBox="1">
                <a:spLocks noChangeArrowheads="1"/>
              </p:cNvSpPr>
              <p:nvPr/>
            </p:nvSpPr>
            <p:spPr bwMode="auto">
              <a:xfrm>
                <a:off x="3770" y="3541"/>
                <a:ext cx="12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/>
                  <a:t>blurred image</a:t>
                </a:r>
              </a:p>
            </p:txBody>
          </p:sp>
        </p:grpSp>
      </p:grpSp>
      <p:sp>
        <p:nvSpPr>
          <p:cNvPr id="7176" name="Text Box 14"/>
          <p:cNvSpPr txBox="1">
            <a:spLocks noChangeArrowheads="1"/>
          </p:cNvSpPr>
          <p:nvPr/>
        </p:nvSpPr>
        <p:spPr bwMode="auto">
          <a:xfrm>
            <a:off x="3886200" y="4360863"/>
            <a:ext cx="13716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diagonal convolution mask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5400" y="228600"/>
            <a:ext cx="312420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j-lt"/>
              </a:rPr>
              <a:t>Pratt &amp; Whitney </a:t>
            </a:r>
            <a:r>
              <a:rPr lang="en-US" sz="1200" dirty="0" err="1">
                <a:latin typeface="+mj-lt"/>
              </a:rPr>
              <a:t>Rocketdyne</a:t>
            </a:r>
            <a:r>
              <a:rPr lang="en-US" sz="1200" dirty="0">
                <a:latin typeface="+mj-lt"/>
              </a:rPr>
              <a:t> J-2 rocket engines on Apollo 18’s Saturn V second stage.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DDEE218E-1932-47D7-AF13-8DFAE1E6E8A8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48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990600"/>
            <a:ext cx="45720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smtClean="0"/>
              <a:t>Halftone Dots</a:t>
            </a:r>
          </a:p>
        </p:txBody>
      </p:sp>
      <p:pic>
        <p:nvPicPr>
          <p:cNvPr id="34823" name="Picture 4" descr="hand_mask_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/>
          <a:stretch>
            <a:fillRect/>
          </a:stretch>
        </p:blipFill>
        <p:spPr bwMode="auto">
          <a:xfrm>
            <a:off x="457200" y="1865313"/>
            <a:ext cx="41005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5" descr="hand_de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65313"/>
            <a:ext cx="3665538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Text Box 6"/>
          <p:cNvSpPr txBox="1">
            <a:spLocks noChangeArrowheads="1"/>
          </p:cNvSpPr>
          <p:nvPr/>
        </p:nvSpPr>
        <p:spPr bwMode="auto">
          <a:xfrm>
            <a:off x="1190625" y="5591175"/>
            <a:ext cx="26955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Image scanned (600 dpi) from a magazine</a:t>
            </a:r>
          </a:p>
        </p:txBody>
      </p:sp>
      <p:sp>
        <p:nvSpPr>
          <p:cNvPr id="34826" name="Text Box 7"/>
          <p:cNvSpPr txBox="1">
            <a:spLocks noChangeArrowheads="1"/>
          </p:cNvSpPr>
          <p:nvPr/>
        </p:nvSpPr>
        <p:spPr bwMode="auto">
          <a:xfrm>
            <a:off x="4876800" y="5591175"/>
            <a:ext cx="3657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Detail: Circular patterns, the rosettes, are the result of the halftone dots.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035C0DE1-0DFD-4817-BF45-00F031E22875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5846" name="Picture 8" descr="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9" descr="hand_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3820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smtClean="0"/>
              <a:t>Filtering Out Halftone Dot Distortion</a:t>
            </a:r>
          </a:p>
        </p:txBody>
      </p:sp>
      <p:sp>
        <p:nvSpPr>
          <p:cNvPr id="35849" name="Text Box 5"/>
          <p:cNvSpPr txBox="1">
            <a:spLocks noChangeArrowheads="1"/>
          </p:cNvSpPr>
          <p:nvPr/>
        </p:nvSpPr>
        <p:spPr bwMode="auto">
          <a:xfrm>
            <a:off x="2090738" y="5638800"/>
            <a:ext cx="836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original</a:t>
            </a:r>
          </a:p>
        </p:txBody>
      </p:sp>
      <p:sp>
        <p:nvSpPr>
          <p:cNvPr id="35850" name="Text Box 6"/>
          <p:cNvSpPr txBox="1">
            <a:spLocks noChangeArrowheads="1"/>
          </p:cNvSpPr>
          <p:nvPr/>
        </p:nvSpPr>
        <p:spPr bwMode="auto">
          <a:xfrm>
            <a:off x="5567363" y="5638800"/>
            <a:ext cx="1957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log power spectrum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9C78AE34-CD3A-4BD1-BB6E-359F395DEA8D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6870" name="Picture 2" descr="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3" descr="hand_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3820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smtClean="0"/>
              <a:t>Filtering Out Halftone Dot Distortion</a:t>
            </a:r>
          </a:p>
        </p:txBody>
      </p:sp>
      <p:sp>
        <p:nvSpPr>
          <p:cNvPr id="36873" name="Text Box 5"/>
          <p:cNvSpPr txBox="1">
            <a:spLocks noChangeArrowheads="1"/>
          </p:cNvSpPr>
          <p:nvPr/>
        </p:nvSpPr>
        <p:spPr bwMode="auto">
          <a:xfrm>
            <a:off x="2090738" y="5638800"/>
            <a:ext cx="836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original</a:t>
            </a:r>
          </a:p>
        </p:txBody>
      </p:sp>
      <p:sp>
        <p:nvSpPr>
          <p:cNvPr id="36874" name="Text Box 6"/>
          <p:cNvSpPr txBox="1">
            <a:spLocks noChangeArrowheads="1"/>
          </p:cNvSpPr>
          <p:nvPr/>
        </p:nvSpPr>
        <p:spPr bwMode="auto">
          <a:xfrm>
            <a:off x="5567363" y="5638800"/>
            <a:ext cx="1957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log power spectrum</a:t>
            </a:r>
          </a:p>
        </p:txBody>
      </p:sp>
      <p:sp>
        <p:nvSpPr>
          <p:cNvPr id="36875" name="Oval 7"/>
          <p:cNvSpPr>
            <a:spLocks noChangeArrowheads="1"/>
          </p:cNvSpPr>
          <p:nvPr/>
        </p:nvSpPr>
        <p:spPr bwMode="auto">
          <a:xfrm>
            <a:off x="6910388" y="2911475"/>
            <a:ext cx="304800" cy="304800"/>
          </a:xfrm>
          <a:prstGeom prst="ellips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876" name="Oval 8"/>
          <p:cNvSpPr>
            <a:spLocks noChangeArrowheads="1"/>
          </p:cNvSpPr>
          <p:nvPr/>
        </p:nvSpPr>
        <p:spPr bwMode="auto">
          <a:xfrm>
            <a:off x="5891213" y="4254500"/>
            <a:ext cx="304800" cy="304800"/>
          </a:xfrm>
          <a:prstGeom prst="ellips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877" name="Oval 9"/>
          <p:cNvSpPr>
            <a:spLocks noChangeArrowheads="1"/>
          </p:cNvSpPr>
          <p:nvPr/>
        </p:nvSpPr>
        <p:spPr bwMode="auto">
          <a:xfrm>
            <a:off x="5562600" y="3171825"/>
            <a:ext cx="304800" cy="304800"/>
          </a:xfrm>
          <a:prstGeom prst="ellips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878" name="Oval 10"/>
          <p:cNvSpPr>
            <a:spLocks noChangeArrowheads="1"/>
          </p:cNvSpPr>
          <p:nvPr/>
        </p:nvSpPr>
        <p:spPr bwMode="auto">
          <a:xfrm>
            <a:off x="7239000" y="4002088"/>
            <a:ext cx="304800" cy="304800"/>
          </a:xfrm>
          <a:prstGeom prst="ellips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879" name="Line 11"/>
          <p:cNvSpPr>
            <a:spLocks noChangeShapeType="1"/>
          </p:cNvSpPr>
          <p:nvPr/>
        </p:nvSpPr>
        <p:spPr bwMode="auto">
          <a:xfrm rot="190789" flipH="1">
            <a:off x="6200775" y="3268663"/>
            <a:ext cx="685800" cy="9144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0" name="Line 12"/>
          <p:cNvSpPr>
            <a:spLocks noChangeShapeType="1"/>
          </p:cNvSpPr>
          <p:nvPr/>
        </p:nvSpPr>
        <p:spPr bwMode="auto">
          <a:xfrm rot="15576919" flipH="1">
            <a:off x="6200775" y="3268663"/>
            <a:ext cx="685800" cy="9144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1" name="Text Box 13"/>
          <p:cNvSpPr txBox="1">
            <a:spLocks noChangeArrowheads="1"/>
          </p:cNvSpPr>
          <p:nvPr/>
        </p:nvSpPr>
        <p:spPr bwMode="auto">
          <a:xfrm>
            <a:off x="6400800" y="1066800"/>
            <a:ext cx="2362200" cy="10699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Each pair of peaks corresponds to a sinusoidal sub-pattern in the HTD pattern.</a:t>
            </a: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9D4EE02B-24B1-4F62-9E50-39F25F7FA1B2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7894" name="Picture 13" descr="hand_HTD_Blur_G1_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14" descr="hand_HTD_Blur_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dirty="0" smtClean="0"/>
              <a:t>Blurring with a Gaussian (</a:t>
            </a:r>
            <a:r>
              <a:rPr lang="el-GR" alt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dirty="0" smtClean="0">
                <a:latin typeface="Symbol" panose="05050102010706020507" pitchFamily="18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en-US" dirty="0" smtClean="0">
                <a:cs typeface="Times New Roman" panose="02020603050405020304" pitchFamily="18" charset="0"/>
              </a:rPr>
              <a:t>= 1)</a:t>
            </a:r>
            <a:endParaRPr lang="el-GR" altLang="en-US" dirty="0" smtClean="0">
              <a:cs typeface="Times New Roman" panose="02020603050405020304" pitchFamily="18" charset="0"/>
            </a:endParaRPr>
          </a:p>
        </p:txBody>
      </p:sp>
      <p:sp>
        <p:nvSpPr>
          <p:cNvPr id="37897" name="Text Box 11"/>
          <p:cNvSpPr txBox="1">
            <a:spLocks noChangeArrowheads="1"/>
          </p:cNvSpPr>
          <p:nvPr/>
        </p:nvSpPr>
        <p:spPr bwMode="auto">
          <a:xfrm>
            <a:off x="1603001" y="5638800"/>
            <a:ext cx="18501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blurred image</a:t>
            </a:r>
            <a:r>
              <a:rPr lang="en-US" altLang="en-US" sz="1600" dirty="0">
                <a:latin typeface="Symbol" panose="05050102010706020507" pitchFamily="18" charset="2"/>
              </a:rPr>
              <a:t> </a:t>
            </a:r>
            <a:r>
              <a:rPr lang="el-GR" altLang="en-US" sz="1600" dirty="0">
                <a:latin typeface="Arial Unicode MS" panose="020B0604020202020204" pitchFamily="34" charset="-128"/>
                <a:cs typeface="Arial" panose="020B0604020202020204" pitchFamily="34" charset="0"/>
              </a:rPr>
              <a:t>σ</a:t>
            </a:r>
            <a:r>
              <a:rPr lang="en-US" altLang="en-US" sz="1600" dirty="0">
                <a:cs typeface="Arial" panose="020B0604020202020204" pitchFamily="34" charset="0"/>
              </a:rPr>
              <a:t>=1</a:t>
            </a:r>
            <a:endParaRPr lang="el-GR" altLang="en-US" sz="1600" dirty="0">
              <a:cs typeface="Arial" panose="020B0604020202020204" pitchFamily="34" charset="0"/>
            </a:endParaRPr>
          </a:p>
        </p:txBody>
      </p:sp>
      <p:sp>
        <p:nvSpPr>
          <p:cNvPr id="37898" name="Text Box 12"/>
          <p:cNvSpPr txBox="1">
            <a:spLocks noChangeArrowheads="1"/>
          </p:cNvSpPr>
          <p:nvPr/>
        </p:nvSpPr>
        <p:spPr bwMode="auto">
          <a:xfrm>
            <a:off x="5310775" y="5638800"/>
            <a:ext cx="24721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log power spectrum</a:t>
            </a:r>
            <a:r>
              <a:rPr lang="en-US" altLang="en-US" sz="1600" dirty="0">
                <a:latin typeface="Symbol" panose="05050102010706020507" pitchFamily="18" charset="2"/>
              </a:rPr>
              <a:t> </a:t>
            </a:r>
            <a:r>
              <a:rPr lang="el-GR" altLang="en-US" sz="1600" dirty="0">
                <a:latin typeface="Arial Unicode MS" panose="020B0604020202020204" pitchFamily="34" charset="-128"/>
                <a:cs typeface="Arial" panose="020B0604020202020204" pitchFamily="34" charset="0"/>
              </a:rPr>
              <a:t>σ</a:t>
            </a:r>
            <a:r>
              <a:rPr lang="en-US" altLang="en-US" sz="1600" dirty="0">
                <a:cs typeface="Arial" panose="020B0604020202020204" pitchFamily="34" charset="0"/>
              </a:rPr>
              <a:t>=1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A963A4B5-B988-48E9-9ADF-1D59D44335A0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8918" name="Picture 7" descr="hand_HTD_Blur_G2_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8" descr="hand_HTD_Blur_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dirty="0" smtClean="0"/>
              <a:t>Blurring with a Gaussian (</a:t>
            </a:r>
            <a:r>
              <a:rPr lang="el-GR" altLang="en-US" dirty="0" smtClean="0">
                <a:latin typeface="Arial Unicode MS" panose="020B060402020202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dirty="0" smtClean="0">
                <a:cs typeface="Times New Roman" panose="02020603050405020304" pitchFamily="18" charset="0"/>
              </a:rPr>
              <a:t> = 2)</a:t>
            </a:r>
            <a:endParaRPr lang="el-GR" altLang="en-US" dirty="0" smtClean="0">
              <a:cs typeface="Times New Roman" panose="02020603050405020304" pitchFamily="18" charset="0"/>
            </a:endParaRP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1599795" y="5638800"/>
            <a:ext cx="18565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blurred image </a:t>
            </a:r>
            <a:r>
              <a:rPr lang="el-GR" altLang="en-US" sz="1600" dirty="0">
                <a:latin typeface="Arial Unicode MS" panose="020B0604020202020204" pitchFamily="34" charset="-128"/>
                <a:cs typeface="Arial" panose="020B0604020202020204" pitchFamily="34" charset="0"/>
              </a:rPr>
              <a:t>σ</a:t>
            </a:r>
            <a:r>
              <a:rPr lang="en-US" altLang="en-US" sz="1600" dirty="0">
                <a:cs typeface="Arial" panose="020B0604020202020204" pitchFamily="34" charset="0"/>
              </a:rPr>
              <a:t>=2</a:t>
            </a:r>
            <a:endParaRPr lang="el-GR" altLang="en-US" sz="1600" dirty="0">
              <a:cs typeface="Arial" panose="020B0604020202020204" pitchFamily="34" charset="0"/>
            </a:endParaRPr>
          </a:p>
        </p:txBody>
      </p:sp>
      <p:sp>
        <p:nvSpPr>
          <p:cNvPr id="38922" name="Text Box 11"/>
          <p:cNvSpPr txBox="1">
            <a:spLocks noChangeArrowheads="1"/>
          </p:cNvSpPr>
          <p:nvPr/>
        </p:nvSpPr>
        <p:spPr bwMode="auto">
          <a:xfrm>
            <a:off x="5310775" y="5638800"/>
            <a:ext cx="24721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log power spectrum</a:t>
            </a:r>
            <a:r>
              <a:rPr lang="en-US" altLang="en-US" sz="1600" dirty="0">
                <a:latin typeface="Symbol" panose="05050102010706020507" pitchFamily="18" charset="2"/>
              </a:rPr>
              <a:t> </a:t>
            </a:r>
            <a:r>
              <a:rPr lang="el-GR" altLang="en-US" sz="1600" dirty="0">
                <a:latin typeface="Arial Unicode MS" panose="020B0604020202020204" pitchFamily="34" charset="-128"/>
                <a:cs typeface="Arial" panose="020B0604020202020204" pitchFamily="34" charset="0"/>
              </a:rPr>
              <a:t>σ</a:t>
            </a:r>
            <a:r>
              <a:rPr lang="en-US" altLang="en-US" sz="1600" dirty="0">
                <a:cs typeface="Arial" panose="020B0604020202020204" pitchFamily="34" charset="0"/>
              </a:rPr>
              <a:t>=2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B493BDA9-E04A-418D-8F87-7E541D861E57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9942" name="Picture 7" descr="hand_HTD_Blur_G4_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8" descr="hand_HTD_Blur_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1608138" y="5638800"/>
            <a:ext cx="1839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blurred image </a:t>
            </a:r>
            <a:r>
              <a:rPr lang="el-GR" altLang="en-US" sz="1600" dirty="0">
                <a:cs typeface="Arial" panose="020B0604020202020204" pitchFamily="34" charset="0"/>
              </a:rPr>
              <a:t>σ</a:t>
            </a:r>
            <a:r>
              <a:rPr lang="en-US" altLang="en-US" sz="1600" dirty="0">
                <a:cs typeface="Arial" panose="020B0604020202020204" pitchFamily="34" charset="0"/>
              </a:rPr>
              <a:t>=4</a:t>
            </a:r>
            <a:endParaRPr lang="el-GR" altLang="en-US" sz="1600" dirty="0">
              <a:cs typeface="Arial" panose="020B0604020202020204" pitchFamily="34" charset="0"/>
            </a:endParaRPr>
          </a:p>
        </p:txBody>
      </p:sp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5360988" y="5638800"/>
            <a:ext cx="2371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log power spectrum </a:t>
            </a:r>
            <a:r>
              <a:rPr lang="el-GR" altLang="en-US" sz="1600">
                <a:cs typeface="Arial" panose="020B0604020202020204" pitchFamily="34" charset="0"/>
              </a:rPr>
              <a:t>σ</a:t>
            </a:r>
            <a:r>
              <a:rPr lang="en-US" altLang="en-US" sz="1600">
                <a:cs typeface="Arial" panose="020B0604020202020204" pitchFamily="34" charset="0"/>
              </a:rPr>
              <a:t>=4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dirty="0" smtClean="0"/>
              <a:t>Blurring with a Gaussian (</a:t>
            </a:r>
            <a:r>
              <a:rPr lang="el-GR" altLang="en-US" dirty="0" smtClean="0">
                <a:latin typeface="Arial Unicode MS" panose="020B060402020202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dirty="0" smtClean="0">
                <a:cs typeface="Times New Roman" panose="02020603050405020304" pitchFamily="18" charset="0"/>
              </a:rPr>
              <a:t> = 4)</a:t>
            </a:r>
            <a:endParaRPr lang="el-GR" altLang="en-US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C9EEFE96-19B3-4E1B-B830-AF2D20E74DFA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0966" name="Picture 7" descr="hand_HTD_Blur_G8_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8" descr="hand_HTD_Blur_G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1608138" y="5638800"/>
            <a:ext cx="1839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blurred image </a:t>
            </a:r>
            <a:r>
              <a:rPr lang="el-GR" altLang="en-US" sz="1600">
                <a:cs typeface="Arial" panose="020B0604020202020204" pitchFamily="34" charset="0"/>
              </a:rPr>
              <a:t>σ</a:t>
            </a:r>
            <a:r>
              <a:rPr lang="en-US" altLang="en-US" sz="1600">
                <a:cs typeface="Arial" panose="020B0604020202020204" pitchFamily="34" charset="0"/>
              </a:rPr>
              <a:t>=8</a:t>
            </a:r>
            <a:endParaRPr lang="el-GR" altLang="en-US" sz="1600">
              <a:cs typeface="Arial" panose="020B0604020202020204" pitchFamily="34" charset="0"/>
            </a:endParaRPr>
          </a:p>
        </p:txBody>
      </p:sp>
      <p:sp>
        <p:nvSpPr>
          <p:cNvPr id="40970" name="Text Box 11"/>
          <p:cNvSpPr txBox="1">
            <a:spLocks noChangeArrowheads="1"/>
          </p:cNvSpPr>
          <p:nvPr/>
        </p:nvSpPr>
        <p:spPr bwMode="auto">
          <a:xfrm>
            <a:off x="5360988" y="5638800"/>
            <a:ext cx="2371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log power spectrum </a:t>
            </a:r>
            <a:r>
              <a:rPr lang="el-GR" altLang="en-US" sz="1600">
                <a:cs typeface="Arial" panose="020B0604020202020204" pitchFamily="34" charset="0"/>
              </a:rPr>
              <a:t>σ</a:t>
            </a:r>
            <a:r>
              <a:rPr lang="en-US" altLang="en-US" sz="1600">
                <a:cs typeface="Arial" panose="020B0604020202020204" pitchFamily="34" charset="0"/>
              </a:rPr>
              <a:t>=8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dirty="0" smtClean="0"/>
              <a:t>Blurring with a Gaussian (</a:t>
            </a:r>
            <a:r>
              <a:rPr lang="el-GR" altLang="en-US" dirty="0" smtClean="0">
                <a:latin typeface="Arial Unicode MS" panose="020B060402020202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dirty="0" smtClean="0">
                <a:cs typeface="Times New Roman" panose="02020603050405020304" pitchFamily="18" charset="0"/>
              </a:rPr>
              <a:t> = 8)</a:t>
            </a:r>
            <a:endParaRPr lang="el-GR" altLang="en-US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626CB96-ECE2-4DE0-B621-2D44EFFB6F9F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41991" name="Group 12"/>
          <p:cNvGrpSpPr>
            <a:grpSpLocks/>
          </p:cNvGrpSpPr>
          <p:nvPr/>
        </p:nvGrpSpPr>
        <p:grpSpPr bwMode="auto">
          <a:xfrm>
            <a:off x="6096000" y="1828800"/>
            <a:ext cx="2728913" cy="4070350"/>
            <a:chOff x="3840" y="1152"/>
            <a:chExt cx="1719" cy="2564"/>
          </a:xfrm>
        </p:grpSpPr>
        <p:pic>
          <p:nvPicPr>
            <p:cNvPr id="41999" name="Picture 3" descr="hand_HTD_Blur_G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38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00" name="Text Box 6"/>
            <p:cNvSpPr txBox="1">
              <a:spLocks noChangeArrowheads="1"/>
            </p:cNvSpPr>
            <p:nvPr/>
          </p:nvSpPr>
          <p:spPr bwMode="auto">
            <a:xfrm>
              <a:off x="4290" y="3504"/>
              <a:ext cx="8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blurred </a:t>
              </a:r>
              <a:r>
                <a:rPr lang="el-GR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σ</a:t>
              </a:r>
              <a:r>
                <a:rPr lang="en-US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 = 1</a:t>
              </a:r>
            </a:p>
          </p:txBody>
        </p:sp>
      </p:grpSp>
      <p:grpSp>
        <p:nvGrpSpPr>
          <p:cNvPr id="41992" name="Group 10"/>
          <p:cNvGrpSpPr>
            <a:grpSpLocks/>
          </p:cNvGrpSpPr>
          <p:nvPr/>
        </p:nvGrpSpPr>
        <p:grpSpPr bwMode="auto">
          <a:xfrm>
            <a:off x="381000" y="1828800"/>
            <a:ext cx="2728913" cy="4070350"/>
            <a:chOff x="240" y="1152"/>
            <a:chExt cx="1719" cy="2564"/>
          </a:xfrm>
        </p:grpSpPr>
        <p:sp>
          <p:nvSpPr>
            <p:cNvPr id="41997" name="Text Box 5"/>
            <p:cNvSpPr txBox="1">
              <a:spLocks noChangeArrowheads="1"/>
            </p:cNvSpPr>
            <p:nvPr/>
          </p:nvSpPr>
          <p:spPr bwMode="auto">
            <a:xfrm>
              <a:off x="836" y="3504"/>
              <a:ext cx="5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original</a:t>
              </a:r>
            </a:p>
          </p:txBody>
        </p:sp>
        <p:pic>
          <p:nvPicPr>
            <p:cNvPr id="41998" name="Picture 7" descr="h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93" name="Text Box 15"/>
          <p:cNvSpPr txBox="1">
            <a:spLocks noChangeArrowheads="1"/>
          </p:cNvSpPr>
          <p:nvPr/>
        </p:nvSpPr>
        <p:spPr bwMode="auto">
          <a:xfrm>
            <a:off x="3500438" y="5943600"/>
            <a:ext cx="220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middle gray = 0, normalized</a:t>
            </a:r>
          </a:p>
        </p:txBody>
      </p:sp>
      <p:grpSp>
        <p:nvGrpSpPr>
          <p:cNvPr id="41994" name="Group 18"/>
          <p:cNvGrpSpPr>
            <a:grpSpLocks/>
          </p:cNvGrpSpPr>
          <p:nvPr/>
        </p:nvGrpSpPr>
        <p:grpSpPr bwMode="auto">
          <a:xfrm>
            <a:off x="3238500" y="1828800"/>
            <a:ext cx="2728913" cy="4070350"/>
            <a:chOff x="2040" y="1152"/>
            <a:chExt cx="1719" cy="2564"/>
          </a:xfrm>
        </p:grpSpPr>
        <p:pic>
          <p:nvPicPr>
            <p:cNvPr id="41995" name="Picture 13" descr="hand_orig-G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0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6" name="Text Box 17"/>
            <p:cNvSpPr txBox="1">
              <a:spLocks noChangeArrowheads="1"/>
            </p:cNvSpPr>
            <p:nvPr/>
          </p:nvSpPr>
          <p:spPr bwMode="auto">
            <a:xfrm>
              <a:off x="2561" y="3504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difference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dirty="0" smtClean="0"/>
              <a:t>Blurring with a Gaussian (</a:t>
            </a:r>
            <a:r>
              <a:rPr lang="el-GR" altLang="en-US" dirty="0" smtClean="0">
                <a:latin typeface="Arial Unicode MS" panose="020B060402020202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dirty="0" smtClean="0">
                <a:cs typeface="Times New Roman" panose="02020603050405020304" pitchFamily="18" charset="0"/>
              </a:rPr>
              <a:t> = 1)</a:t>
            </a:r>
            <a:endParaRPr lang="el-GR" altLang="en-US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A6A74443-7727-4562-90D9-0A5FF27A5CE0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43014" name="Group 19"/>
          <p:cNvGrpSpPr>
            <a:grpSpLocks/>
          </p:cNvGrpSpPr>
          <p:nvPr/>
        </p:nvGrpSpPr>
        <p:grpSpPr bwMode="auto">
          <a:xfrm>
            <a:off x="381000" y="1828800"/>
            <a:ext cx="2728913" cy="4070350"/>
            <a:chOff x="240" y="1152"/>
            <a:chExt cx="1719" cy="2564"/>
          </a:xfrm>
        </p:grpSpPr>
        <p:pic>
          <p:nvPicPr>
            <p:cNvPr id="43023" name="Picture 17" descr="hand_HTD_Blur_G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4" name="Text Box 16"/>
            <p:cNvSpPr txBox="1">
              <a:spLocks noChangeArrowheads="1"/>
            </p:cNvSpPr>
            <p:nvPr/>
          </p:nvSpPr>
          <p:spPr bwMode="auto">
            <a:xfrm>
              <a:off x="690" y="3504"/>
              <a:ext cx="8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blurred </a:t>
              </a:r>
              <a:r>
                <a:rPr lang="el-GR" altLang="en-US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σ</a:t>
              </a:r>
              <a:r>
                <a:rPr lang="en-US" altLang="en-US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= 2</a:t>
              </a:r>
            </a:p>
          </p:txBody>
        </p:sp>
      </p:grpSp>
      <p:grpSp>
        <p:nvGrpSpPr>
          <p:cNvPr id="43015" name="Group 21"/>
          <p:cNvGrpSpPr>
            <a:grpSpLocks/>
          </p:cNvGrpSpPr>
          <p:nvPr/>
        </p:nvGrpSpPr>
        <p:grpSpPr bwMode="auto">
          <a:xfrm>
            <a:off x="6096000" y="1828800"/>
            <a:ext cx="2728913" cy="4070350"/>
            <a:chOff x="3840" y="1152"/>
            <a:chExt cx="1719" cy="2564"/>
          </a:xfrm>
        </p:grpSpPr>
        <p:sp>
          <p:nvSpPr>
            <p:cNvPr id="43021" name="Text Box 13"/>
            <p:cNvSpPr txBox="1">
              <a:spLocks noChangeArrowheads="1"/>
            </p:cNvSpPr>
            <p:nvPr/>
          </p:nvSpPr>
          <p:spPr bwMode="auto">
            <a:xfrm>
              <a:off x="4436" y="3504"/>
              <a:ext cx="5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original</a:t>
              </a:r>
            </a:p>
          </p:txBody>
        </p:sp>
        <p:pic>
          <p:nvPicPr>
            <p:cNvPr id="43022" name="Picture 14" descr="h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38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17" name="Group 26"/>
          <p:cNvGrpSpPr>
            <a:grpSpLocks/>
          </p:cNvGrpSpPr>
          <p:nvPr/>
        </p:nvGrpSpPr>
        <p:grpSpPr bwMode="auto">
          <a:xfrm>
            <a:off x="3238500" y="1828800"/>
            <a:ext cx="2728913" cy="4070350"/>
            <a:chOff x="2040" y="1152"/>
            <a:chExt cx="1719" cy="2564"/>
          </a:xfrm>
        </p:grpSpPr>
        <p:pic>
          <p:nvPicPr>
            <p:cNvPr id="43019" name="Picture 22" descr="hand_orig-G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0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0" name="Text Box 12"/>
            <p:cNvSpPr txBox="1">
              <a:spLocks noChangeArrowheads="1"/>
            </p:cNvSpPr>
            <p:nvPr/>
          </p:nvSpPr>
          <p:spPr bwMode="auto">
            <a:xfrm>
              <a:off x="2561" y="3504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difference</a:t>
              </a:r>
            </a:p>
          </p:txBody>
        </p:sp>
      </p:grpSp>
      <p:sp>
        <p:nvSpPr>
          <p:cNvPr id="43018" name="Text Box 25"/>
          <p:cNvSpPr txBox="1">
            <a:spLocks noChangeArrowheads="1"/>
          </p:cNvSpPr>
          <p:nvPr/>
        </p:nvSpPr>
        <p:spPr bwMode="auto">
          <a:xfrm>
            <a:off x="3500438" y="5943600"/>
            <a:ext cx="220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middle gray = 0, normalized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dirty="0" smtClean="0"/>
              <a:t>Blurring with a Gaussian (</a:t>
            </a:r>
            <a:r>
              <a:rPr lang="el-GR" altLang="en-US" dirty="0" smtClean="0">
                <a:latin typeface="Arial Unicode MS" panose="020B060402020202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dirty="0" smtClean="0">
                <a:cs typeface="Times New Roman" panose="02020603050405020304" pitchFamily="18" charset="0"/>
              </a:rPr>
              <a:t> = 2)</a:t>
            </a:r>
            <a:endParaRPr lang="el-GR" altLang="en-US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746CDFDE-EB53-4494-9B6C-74296B70F98C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44039" name="Group 13"/>
          <p:cNvGrpSpPr>
            <a:grpSpLocks/>
          </p:cNvGrpSpPr>
          <p:nvPr/>
        </p:nvGrpSpPr>
        <p:grpSpPr bwMode="auto">
          <a:xfrm>
            <a:off x="6096000" y="1828800"/>
            <a:ext cx="2728913" cy="4070350"/>
            <a:chOff x="3840" y="1152"/>
            <a:chExt cx="1719" cy="2564"/>
          </a:xfrm>
        </p:grpSpPr>
        <p:pic>
          <p:nvPicPr>
            <p:cNvPr id="44047" name="Picture 10" descr="hand_HTD_Blur_G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38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8" name="Text Box 5"/>
            <p:cNvSpPr txBox="1">
              <a:spLocks noChangeArrowheads="1"/>
            </p:cNvSpPr>
            <p:nvPr/>
          </p:nvSpPr>
          <p:spPr bwMode="auto">
            <a:xfrm>
              <a:off x="4290" y="3504"/>
              <a:ext cx="8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blurred </a:t>
              </a:r>
              <a:r>
                <a:rPr lang="el-GR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σ</a:t>
              </a:r>
              <a:r>
                <a:rPr lang="en-US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 = 4</a:t>
              </a:r>
            </a:p>
          </p:txBody>
        </p:sp>
      </p:grpSp>
      <p:grpSp>
        <p:nvGrpSpPr>
          <p:cNvPr id="44040" name="Group 11"/>
          <p:cNvGrpSpPr>
            <a:grpSpLocks/>
          </p:cNvGrpSpPr>
          <p:nvPr/>
        </p:nvGrpSpPr>
        <p:grpSpPr bwMode="auto">
          <a:xfrm>
            <a:off x="381000" y="1828800"/>
            <a:ext cx="2728913" cy="4070350"/>
            <a:chOff x="240" y="1152"/>
            <a:chExt cx="1719" cy="2564"/>
          </a:xfrm>
        </p:grpSpPr>
        <p:sp>
          <p:nvSpPr>
            <p:cNvPr id="44045" name="Text Box 4"/>
            <p:cNvSpPr txBox="1">
              <a:spLocks noChangeArrowheads="1"/>
            </p:cNvSpPr>
            <p:nvPr/>
          </p:nvSpPr>
          <p:spPr bwMode="auto">
            <a:xfrm>
              <a:off x="836" y="3504"/>
              <a:ext cx="5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original</a:t>
              </a:r>
            </a:p>
          </p:txBody>
        </p:sp>
        <p:pic>
          <p:nvPicPr>
            <p:cNvPr id="44046" name="Picture 6" descr="h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41" name="Group 15"/>
          <p:cNvGrpSpPr>
            <a:grpSpLocks/>
          </p:cNvGrpSpPr>
          <p:nvPr/>
        </p:nvGrpSpPr>
        <p:grpSpPr bwMode="auto">
          <a:xfrm>
            <a:off x="3238500" y="1828800"/>
            <a:ext cx="2728913" cy="4070350"/>
            <a:chOff x="2040" y="1152"/>
            <a:chExt cx="1719" cy="2564"/>
          </a:xfrm>
        </p:grpSpPr>
        <p:pic>
          <p:nvPicPr>
            <p:cNvPr id="44043" name="Picture 14" descr="hand_orig-G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0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4" name="Text Box 8"/>
            <p:cNvSpPr txBox="1">
              <a:spLocks noChangeArrowheads="1"/>
            </p:cNvSpPr>
            <p:nvPr/>
          </p:nvSpPr>
          <p:spPr bwMode="auto">
            <a:xfrm>
              <a:off x="2561" y="3504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difference</a:t>
              </a:r>
            </a:p>
          </p:txBody>
        </p:sp>
      </p:grpSp>
      <p:sp>
        <p:nvSpPr>
          <p:cNvPr id="44042" name="Text Box 16"/>
          <p:cNvSpPr txBox="1">
            <a:spLocks noChangeArrowheads="1"/>
          </p:cNvSpPr>
          <p:nvPr/>
        </p:nvSpPr>
        <p:spPr bwMode="auto">
          <a:xfrm>
            <a:off x="3500438" y="5943600"/>
            <a:ext cx="220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middle gray = 0, normalized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dirty="0" smtClean="0"/>
              <a:t>Blurring with a Gaussian (</a:t>
            </a:r>
            <a:r>
              <a:rPr lang="el-GR" altLang="en-US" dirty="0" smtClean="0">
                <a:latin typeface="Arial Unicode MS" panose="020B060402020202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dirty="0" smtClean="0">
                <a:cs typeface="Times New Roman" panose="02020603050405020304" pitchFamily="18" charset="0"/>
              </a:rPr>
              <a:t> = 4)</a:t>
            </a:r>
            <a:endParaRPr lang="el-GR" altLang="en-US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1E055E6-E485-444E-9182-12EC713FB29F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8198" name="Picture 2" descr="S5E+grating_L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1905000"/>
            <a:ext cx="3656012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3" descr="S5E_L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905000"/>
            <a:ext cx="3656012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pPr algn="ctr"/>
            <a:r>
              <a:rPr lang="en-US" altLang="en-US" sz="3200" smtClean="0"/>
              <a:t>Power Spectrum of Image with Periodic Noise</a:t>
            </a:r>
          </a:p>
        </p:txBody>
      </p:sp>
      <p:sp>
        <p:nvSpPr>
          <p:cNvPr id="158725" name="Rectangle 5"/>
          <p:cNvSpPr>
            <a:spLocks noChangeArrowheads="1"/>
          </p:cNvSpPr>
          <p:nvPr/>
        </p:nvSpPr>
        <p:spPr bwMode="auto">
          <a:xfrm>
            <a:off x="6211888" y="3313113"/>
            <a:ext cx="990600" cy="990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8202" name="Text Box 6"/>
          <p:cNvSpPr txBox="1">
            <a:spLocks noChangeArrowheads="1"/>
          </p:cNvSpPr>
          <p:nvPr/>
        </p:nvSpPr>
        <p:spPr bwMode="auto">
          <a:xfrm>
            <a:off x="5657850" y="5637213"/>
            <a:ext cx="209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image + noise</a:t>
            </a:r>
          </a:p>
        </p:txBody>
      </p:sp>
      <p:sp>
        <p:nvSpPr>
          <p:cNvPr id="8203" name="Text Box 7"/>
          <p:cNvSpPr txBox="1">
            <a:spLocks noChangeArrowheads="1"/>
          </p:cNvSpPr>
          <p:nvPr/>
        </p:nvSpPr>
        <p:spPr bwMode="auto">
          <a:xfrm>
            <a:off x="1309688" y="5637213"/>
            <a:ext cx="2085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original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56477EB3-D6C8-4A9C-A86D-48F0A86DA3B3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45062" name="Group 11"/>
          <p:cNvGrpSpPr>
            <a:grpSpLocks/>
          </p:cNvGrpSpPr>
          <p:nvPr/>
        </p:nvGrpSpPr>
        <p:grpSpPr bwMode="auto">
          <a:xfrm>
            <a:off x="381000" y="1828800"/>
            <a:ext cx="2728913" cy="4070350"/>
            <a:chOff x="240" y="1152"/>
            <a:chExt cx="1719" cy="2564"/>
          </a:xfrm>
        </p:grpSpPr>
        <p:pic>
          <p:nvPicPr>
            <p:cNvPr id="45071" name="Picture 10" descr="hand_HTD_Blur_G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72" name="Text Box 4"/>
            <p:cNvSpPr txBox="1">
              <a:spLocks noChangeArrowheads="1"/>
            </p:cNvSpPr>
            <p:nvPr/>
          </p:nvSpPr>
          <p:spPr bwMode="auto">
            <a:xfrm>
              <a:off x="690" y="3504"/>
              <a:ext cx="8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blurred </a:t>
              </a:r>
              <a:r>
                <a:rPr lang="el-GR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σ</a:t>
              </a:r>
              <a:r>
                <a:rPr lang="en-US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 = 8</a:t>
              </a:r>
            </a:p>
          </p:txBody>
        </p:sp>
      </p:grpSp>
      <p:grpSp>
        <p:nvGrpSpPr>
          <p:cNvPr id="45063" name="Group 13"/>
          <p:cNvGrpSpPr>
            <a:grpSpLocks/>
          </p:cNvGrpSpPr>
          <p:nvPr/>
        </p:nvGrpSpPr>
        <p:grpSpPr bwMode="auto">
          <a:xfrm>
            <a:off x="6096000" y="1828800"/>
            <a:ext cx="2728913" cy="4070350"/>
            <a:chOff x="3840" y="1152"/>
            <a:chExt cx="1719" cy="2564"/>
          </a:xfrm>
        </p:grpSpPr>
        <p:sp>
          <p:nvSpPr>
            <p:cNvPr id="45069" name="Text Box 5"/>
            <p:cNvSpPr txBox="1">
              <a:spLocks noChangeArrowheads="1"/>
            </p:cNvSpPr>
            <p:nvPr/>
          </p:nvSpPr>
          <p:spPr bwMode="auto">
            <a:xfrm>
              <a:off x="4436" y="3504"/>
              <a:ext cx="5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original</a:t>
              </a:r>
            </a:p>
          </p:txBody>
        </p:sp>
        <p:pic>
          <p:nvPicPr>
            <p:cNvPr id="45070" name="Picture 6" descr="h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38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5" name="Group 16"/>
          <p:cNvGrpSpPr>
            <a:grpSpLocks/>
          </p:cNvGrpSpPr>
          <p:nvPr/>
        </p:nvGrpSpPr>
        <p:grpSpPr bwMode="auto">
          <a:xfrm>
            <a:off x="3238500" y="1828800"/>
            <a:ext cx="2728913" cy="4070350"/>
            <a:chOff x="2040" y="1152"/>
            <a:chExt cx="1719" cy="2564"/>
          </a:xfrm>
        </p:grpSpPr>
        <p:pic>
          <p:nvPicPr>
            <p:cNvPr id="45067" name="Picture 15" descr="hand_orig-G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0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8" name="Text Box 8"/>
            <p:cNvSpPr txBox="1">
              <a:spLocks noChangeArrowheads="1"/>
            </p:cNvSpPr>
            <p:nvPr/>
          </p:nvSpPr>
          <p:spPr bwMode="auto">
            <a:xfrm>
              <a:off x="2561" y="3504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difference</a:t>
              </a:r>
            </a:p>
          </p:txBody>
        </p:sp>
      </p:grpSp>
      <p:sp>
        <p:nvSpPr>
          <p:cNvPr id="45066" name="Text Box 17"/>
          <p:cNvSpPr txBox="1">
            <a:spLocks noChangeArrowheads="1"/>
          </p:cNvSpPr>
          <p:nvPr/>
        </p:nvSpPr>
        <p:spPr bwMode="auto">
          <a:xfrm>
            <a:off x="3500438" y="5943600"/>
            <a:ext cx="220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middle gray = 0, normalized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1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dirty="0" smtClean="0"/>
              <a:t>Blurring with a Gaussian (</a:t>
            </a:r>
            <a:r>
              <a:rPr lang="el-GR" altLang="en-US" dirty="0" smtClean="0">
                <a:latin typeface="Arial Unicode MS" panose="020B060402020202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dirty="0" smtClean="0">
                <a:cs typeface="Times New Roman" panose="02020603050405020304" pitchFamily="18" charset="0"/>
              </a:rPr>
              <a:t> = 8)</a:t>
            </a:r>
            <a:endParaRPr lang="el-GR" altLang="en-US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Slide Number Placeholder 4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4FC1DD64-6C73-4D52-A648-4A6BD25BF838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60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90600"/>
            <a:ext cx="8534400" cy="723900"/>
          </a:xfrm>
        </p:spPr>
        <p:txBody>
          <a:bodyPr/>
          <a:lstStyle/>
          <a:p>
            <a:r>
              <a:rPr lang="en-US" altLang="en-US" sz="3200" smtClean="0"/>
              <a:t>Problem with Blurring to Reduce HTD Distortion</a:t>
            </a:r>
          </a:p>
        </p:txBody>
      </p:sp>
      <p:sp>
        <p:nvSpPr>
          <p:cNvPr id="46087" name="Text Box 4"/>
          <p:cNvSpPr txBox="1">
            <a:spLocks noChangeArrowheads="1"/>
          </p:cNvSpPr>
          <p:nvPr/>
        </p:nvSpPr>
        <p:spPr bwMode="auto">
          <a:xfrm>
            <a:off x="457200" y="1752600"/>
            <a:ext cx="323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Math5" panose="00000400000000000000" pitchFamily="2" charset="2"/>
              </a:rPr>
              <a:t></a:t>
            </a:r>
            <a:r>
              <a:rPr lang="en-US" altLang="en-US" sz="2400">
                <a:sym typeface="Math1" panose="05000502060100000001" pitchFamily="2" charset="2"/>
              </a:rPr>
              <a:t> </a:t>
            </a:r>
            <a:r>
              <a:rPr lang="en-US" altLang="en-US" sz="2400"/>
              <a:t>It blurs everything.</a:t>
            </a:r>
          </a:p>
        </p:txBody>
      </p:sp>
      <p:sp>
        <p:nvSpPr>
          <p:cNvPr id="46088" name="Text Box 5"/>
          <p:cNvSpPr txBox="1">
            <a:spLocks noChangeArrowheads="1"/>
          </p:cNvSpPr>
          <p:nvPr/>
        </p:nvSpPr>
        <p:spPr bwMode="auto">
          <a:xfrm>
            <a:off x="287338" y="2290763"/>
            <a:ext cx="8570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Better to remove the HTD frequency components selectively:  </a:t>
            </a:r>
          </a:p>
        </p:txBody>
      </p:sp>
      <p:sp>
        <p:nvSpPr>
          <p:cNvPr id="46089" name="Text Box 6"/>
          <p:cNvSpPr txBox="1">
            <a:spLocks noChangeArrowheads="1"/>
          </p:cNvSpPr>
          <p:nvPr/>
        </p:nvSpPr>
        <p:spPr bwMode="auto">
          <a:xfrm>
            <a:off x="644525" y="2971800"/>
            <a:ext cx="7853363" cy="3013075"/>
          </a:xfrm>
          <a:prstGeom prst="rect">
            <a:avLst/>
          </a:prstGeom>
          <a:solidFill>
            <a:srgbClr val="CC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latin typeface="Times New Roman" panose="02020603050405020304" pitchFamily="18" charset="0"/>
              </a:rPr>
              <a:t>Read in the image.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latin typeface="Times New Roman" panose="02020603050405020304" pitchFamily="18" charset="0"/>
              </a:rPr>
              <a:t>Compute the log power spectrum of the image.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latin typeface="Times New Roman" panose="02020603050405020304" pitchFamily="18" charset="0"/>
              </a:rPr>
              <a:t>Find the locations of the HTD spectrum peaks.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latin typeface="Times New Roman" panose="02020603050405020304" pitchFamily="18" charset="0"/>
              </a:rPr>
              <a:t>Mark these on a mask.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latin typeface="Times New Roman" panose="02020603050405020304" pitchFamily="18" charset="0"/>
              </a:rPr>
              <a:t>Enlarge the points to regions that cover most of the energy.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latin typeface="Times New Roman" panose="02020603050405020304" pitchFamily="18" charset="0"/>
              </a:rPr>
              <a:t>Blur the mask for used as a notch filter.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latin typeface="Times New Roman" panose="02020603050405020304" pitchFamily="18" charset="0"/>
              </a:rPr>
              <a:t>Multiply the Fourier transform of the image by the mask.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latin typeface="Times New Roman" panose="02020603050405020304" pitchFamily="18" charset="0"/>
              </a:rPr>
              <a:t>Take the inverse Fourier transform of the result.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Slide Number Placeholder 4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393FE5C5-CEEC-401B-826D-2641E879F2CA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7110" name="Picture 5" descr="HTD_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600200"/>
            <a:ext cx="8253413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990600"/>
            <a:ext cx="8397875" cy="723900"/>
          </a:xfrm>
        </p:spPr>
        <p:txBody>
          <a:bodyPr/>
          <a:lstStyle/>
          <a:p>
            <a:r>
              <a:rPr lang="en-US" altLang="en-US" sz="3200" smtClean="0"/>
              <a:t>Remove HTD Distortion Selectively</a:t>
            </a:r>
          </a:p>
        </p:txBody>
      </p:sp>
      <p:sp>
        <p:nvSpPr>
          <p:cNvPr id="47112" name="Text Box 6"/>
          <p:cNvSpPr txBox="1">
            <a:spLocks noChangeArrowheads="1"/>
          </p:cNvSpPr>
          <p:nvPr/>
        </p:nvSpPr>
        <p:spPr bwMode="auto">
          <a:xfrm>
            <a:off x="365125" y="5654675"/>
            <a:ext cx="83216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1. Read in image;  2. Compute power spectrum;  3. Locate HTD frequency components;  4. Mark locs on a mask; 5. Enlarge points to regions;  6. Blur the mask;  7. Multiply FT of image by mask;  8. Take inverse FT of result;</a:t>
            </a:r>
          </a:p>
        </p:txBody>
      </p:sp>
      <p:sp>
        <p:nvSpPr>
          <p:cNvPr id="47113" name="Text Box 7"/>
          <p:cNvSpPr txBox="1">
            <a:spLocks noChangeArrowheads="1"/>
          </p:cNvSpPr>
          <p:nvPr/>
        </p:nvSpPr>
        <p:spPr bwMode="auto">
          <a:xfrm>
            <a:off x="7010400" y="990600"/>
            <a:ext cx="17526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… through notch filtering.</a:t>
            </a: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FA1D64BD-43F3-4874-B2C1-77A1AE925087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8134" name="Picture 2" descr="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3" descr="hand_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6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3820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smtClean="0"/>
              <a:t>Notch Filtering of Halftone Dot Distortion</a:t>
            </a:r>
          </a:p>
        </p:txBody>
      </p:sp>
      <p:sp>
        <p:nvSpPr>
          <p:cNvPr id="48137" name="Text Box 5"/>
          <p:cNvSpPr txBox="1">
            <a:spLocks noChangeArrowheads="1"/>
          </p:cNvSpPr>
          <p:nvPr/>
        </p:nvSpPr>
        <p:spPr bwMode="auto">
          <a:xfrm>
            <a:off x="2090738" y="5638800"/>
            <a:ext cx="836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original</a:t>
            </a:r>
          </a:p>
        </p:txBody>
      </p:sp>
      <p:sp>
        <p:nvSpPr>
          <p:cNvPr id="48138" name="Text Box 6"/>
          <p:cNvSpPr txBox="1">
            <a:spLocks noChangeArrowheads="1"/>
          </p:cNvSpPr>
          <p:nvPr/>
        </p:nvSpPr>
        <p:spPr bwMode="auto">
          <a:xfrm>
            <a:off x="5567363" y="5638800"/>
            <a:ext cx="1957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log power spectrum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CDB4FFA9-49FF-4AC7-9B0C-BEC0DE7EA6FE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9158" name="Picture 12" descr="hand_PS_Mask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13" descr="hand_HTD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4572000" cy="641350"/>
          </a:xfrm>
        </p:spPr>
        <p:txBody>
          <a:bodyPr>
            <a:spAutoFit/>
          </a:bodyPr>
          <a:lstStyle/>
          <a:p>
            <a:r>
              <a:rPr lang="en-US" altLang="en-US" smtClean="0"/>
              <a:t>Notch Filtering</a:t>
            </a:r>
          </a:p>
        </p:txBody>
      </p:sp>
      <p:sp>
        <p:nvSpPr>
          <p:cNvPr id="49161" name="Text Box 7"/>
          <p:cNvSpPr txBox="1">
            <a:spLocks noChangeArrowheads="1"/>
          </p:cNvSpPr>
          <p:nvPr/>
        </p:nvSpPr>
        <p:spPr bwMode="auto">
          <a:xfrm>
            <a:off x="1519238" y="5638800"/>
            <a:ext cx="20145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frequency masked 1</a:t>
            </a:r>
          </a:p>
        </p:txBody>
      </p:sp>
      <p:sp>
        <p:nvSpPr>
          <p:cNvPr id="49162" name="Text Box 8"/>
          <p:cNvSpPr txBox="1">
            <a:spLocks noChangeArrowheads="1"/>
          </p:cNvSpPr>
          <p:nvPr/>
        </p:nvSpPr>
        <p:spPr bwMode="auto">
          <a:xfrm>
            <a:off x="5567363" y="5638800"/>
            <a:ext cx="1957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log power spectrum</a:t>
            </a:r>
          </a:p>
        </p:txBody>
      </p:sp>
      <p:sp>
        <p:nvSpPr>
          <p:cNvPr id="49163" name="Text Box 14"/>
          <p:cNvSpPr txBox="1">
            <a:spLocks noChangeArrowheads="1"/>
          </p:cNvSpPr>
          <p:nvPr/>
        </p:nvSpPr>
        <p:spPr bwMode="auto">
          <a:xfrm>
            <a:off x="4724400" y="850900"/>
            <a:ext cx="3810000" cy="8255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Since not much distortion was removed, these must be subharmonics of the true dot frequencies</a:t>
            </a: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A28A77DE-E5EF-461E-9BB0-4565DF396DDF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50182" name="Picture 7" descr="hand_PS_Mask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8" descr="hand_HTD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4" name="Text Box 5"/>
          <p:cNvSpPr txBox="1">
            <a:spLocks noChangeArrowheads="1"/>
          </p:cNvSpPr>
          <p:nvPr/>
        </p:nvSpPr>
        <p:spPr bwMode="auto">
          <a:xfrm>
            <a:off x="1519238" y="5638800"/>
            <a:ext cx="20145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frequency masked 2</a:t>
            </a:r>
          </a:p>
        </p:txBody>
      </p:sp>
      <p:sp>
        <p:nvSpPr>
          <p:cNvPr id="50185" name="Text Box 6"/>
          <p:cNvSpPr txBox="1">
            <a:spLocks noChangeArrowheads="1"/>
          </p:cNvSpPr>
          <p:nvPr/>
        </p:nvSpPr>
        <p:spPr bwMode="auto">
          <a:xfrm>
            <a:off x="5567363" y="5638800"/>
            <a:ext cx="1957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log power spectrum</a:t>
            </a:r>
          </a:p>
        </p:txBody>
      </p:sp>
      <p:sp>
        <p:nvSpPr>
          <p:cNvPr id="50186" name="Rectangle 10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4572000" cy="641350"/>
          </a:xfrm>
          <a:noFill/>
        </p:spPr>
        <p:txBody>
          <a:bodyPr>
            <a:spAutoFit/>
          </a:bodyPr>
          <a:lstStyle/>
          <a:p>
            <a:r>
              <a:rPr lang="en-US" altLang="en-US" smtClean="0"/>
              <a:t>Notch Filtering</a:t>
            </a: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4724400" y="1066800"/>
            <a:ext cx="38100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The outer ring are the actual HTD frequencies.  Can we do any better?</a:t>
            </a: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8DA29EB1-43A9-48E7-82D9-B3C1D2C2B3B8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51206" name="Picture 13" descr="hand_PS_Mask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47244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4" descr="hand_HTD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 bwMode="auto">
          <a:xfrm>
            <a:off x="685800" y="1905000"/>
            <a:ext cx="3643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Text Box 5"/>
          <p:cNvSpPr txBox="1">
            <a:spLocks noChangeArrowheads="1"/>
          </p:cNvSpPr>
          <p:nvPr/>
        </p:nvSpPr>
        <p:spPr bwMode="auto">
          <a:xfrm>
            <a:off x="1519238" y="5638800"/>
            <a:ext cx="20145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frequency masked 3</a:t>
            </a:r>
          </a:p>
        </p:txBody>
      </p:sp>
      <p:sp>
        <p:nvSpPr>
          <p:cNvPr id="51209" name="Text Box 6"/>
          <p:cNvSpPr txBox="1">
            <a:spLocks noChangeArrowheads="1"/>
          </p:cNvSpPr>
          <p:nvPr/>
        </p:nvSpPr>
        <p:spPr bwMode="auto">
          <a:xfrm>
            <a:off x="5567363" y="5638800"/>
            <a:ext cx="1957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log power spectrum</a:t>
            </a:r>
          </a:p>
        </p:txBody>
      </p:sp>
      <p:sp>
        <p:nvSpPr>
          <p:cNvPr id="51210" name="Rectangle 16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4572000" cy="641350"/>
          </a:xfrm>
          <a:noFill/>
        </p:spPr>
        <p:txBody>
          <a:bodyPr>
            <a:spAutoFit/>
          </a:bodyPr>
          <a:lstStyle/>
          <a:p>
            <a:r>
              <a:rPr lang="en-US" altLang="en-US" smtClean="0"/>
              <a:t>Notch Filtering</a:t>
            </a:r>
          </a:p>
        </p:txBody>
      </p:sp>
      <p:sp>
        <p:nvSpPr>
          <p:cNvPr id="51211" name="Text Box 17"/>
          <p:cNvSpPr txBox="1">
            <a:spLocks noChangeArrowheads="1"/>
          </p:cNvSpPr>
          <p:nvPr/>
        </p:nvSpPr>
        <p:spPr bwMode="auto">
          <a:xfrm>
            <a:off x="4724400" y="1066800"/>
            <a:ext cx="3810000" cy="5810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Not much. The harmonics contribute little energy to the image.</a:t>
            </a: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A3B9C5CA-E9B4-49DA-9E90-EAFEBC38FD69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52230" name="Picture 22" descr="hand_orig-HTD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4" r="20064"/>
          <a:stretch>
            <a:fillRect/>
          </a:stretch>
        </p:blipFill>
        <p:spPr bwMode="auto">
          <a:xfrm>
            <a:off x="3238500" y="1828800"/>
            <a:ext cx="27289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</p:spPr>
        <p:txBody>
          <a:bodyPr>
            <a:spAutoFit/>
          </a:bodyPr>
          <a:lstStyle/>
          <a:p>
            <a:pPr algn="ctr"/>
            <a:r>
              <a:rPr lang="en-US" altLang="en-US" smtClean="0"/>
              <a:t>Notch Filter Difference Images</a:t>
            </a:r>
            <a:endParaRPr lang="el-GR" altLang="en-US" smtClean="0">
              <a:cs typeface="Times New Roman" panose="02020603050405020304" pitchFamily="18" charset="0"/>
            </a:endParaRPr>
          </a:p>
        </p:txBody>
      </p:sp>
      <p:grpSp>
        <p:nvGrpSpPr>
          <p:cNvPr id="52232" name="Group 20"/>
          <p:cNvGrpSpPr>
            <a:grpSpLocks/>
          </p:cNvGrpSpPr>
          <p:nvPr/>
        </p:nvGrpSpPr>
        <p:grpSpPr bwMode="auto">
          <a:xfrm>
            <a:off x="6096000" y="1828800"/>
            <a:ext cx="2728913" cy="4070350"/>
            <a:chOff x="3840" y="1152"/>
            <a:chExt cx="1719" cy="2564"/>
          </a:xfrm>
        </p:grpSpPr>
        <p:pic>
          <p:nvPicPr>
            <p:cNvPr id="52238" name="Picture 18" descr="hand_HTD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38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9" name="Text Box 5"/>
            <p:cNvSpPr txBox="1">
              <a:spLocks noChangeArrowheads="1"/>
            </p:cNvSpPr>
            <p:nvPr/>
          </p:nvSpPr>
          <p:spPr bwMode="auto">
            <a:xfrm>
              <a:off x="4057" y="3504"/>
              <a:ext cx="1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frequency masked </a:t>
              </a:r>
              <a:r>
                <a:rPr lang="en-US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 1</a:t>
              </a:r>
            </a:p>
          </p:txBody>
        </p:sp>
      </p:grpSp>
      <p:grpSp>
        <p:nvGrpSpPr>
          <p:cNvPr id="52233" name="Group 6"/>
          <p:cNvGrpSpPr>
            <a:grpSpLocks/>
          </p:cNvGrpSpPr>
          <p:nvPr/>
        </p:nvGrpSpPr>
        <p:grpSpPr bwMode="auto">
          <a:xfrm>
            <a:off x="381000" y="1828800"/>
            <a:ext cx="2728913" cy="4070350"/>
            <a:chOff x="240" y="1152"/>
            <a:chExt cx="1719" cy="2564"/>
          </a:xfrm>
        </p:grpSpPr>
        <p:sp>
          <p:nvSpPr>
            <p:cNvPr id="52236" name="Text Box 7"/>
            <p:cNvSpPr txBox="1">
              <a:spLocks noChangeArrowheads="1"/>
            </p:cNvSpPr>
            <p:nvPr/>
          </p:nvSpPr>
          <p:spPr bwMode="auto">
            <a:xfrm>
              <a:off x="836" y="3504"/>
              <a:ext cx="5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original</a:t>
              </a:r>
            </a:p>
          </p:txBody>
        </p:sp>
        <p:pic>
          <p:nvPicPr>
            <p:cNvPr id="52237" name="Picture 8" descr="han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234" name="Text Box 16"/>
          <p:cNvSpPr txBox="1">
            <a:spLocks noChangeArrowheads="1"/>
          </p:cNvSpPr>
          <p:nvPr/>
        </p:nvSpPr>
        <p:spPr bwMode="auto">
          <a:xfrm>
            <a:off x="4065588" y="5562600"/>
            <a:ext cx="1076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difference</a:t>
            </a:r>
          </a:p>
        </p:txBody>
      </p:sp>
      <p:sp>
        <p:nvSpPr>
          <p:cNvPr id="52235" name="Text Box 23"/>
          <p:cNvSpPr txBox="1">
            <a:spLocks noChangeArrowheads="1"/>
          </p:cNvSpPr>
          <p:nvPr/>
        </p:nvSpPr>
        <p:spPr bwMode="auto">
          <a:xfrm>
            <a:off x="3500438" y="5943600"/>
            <a:ext cx="220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middle gray = 0, normalized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F29C7FB6-A4BA-4850-B497-994F63C9A1B3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53254" name="Group 17"/>
          <p:cNvGrpSpPr>
            <a:grpSpLocks/>
          </p:cNvGrpSpPr>
          <p:nvPr/>
        </p:nvGrpSpPr>
        <p:grpSpPr bwMode="auto">
          <a:xfrm>
            <a:off x="381000" y="1828800"/>
            <a:ext cx="2728913" cy="4070350"/>
            <a:chOff x="3840" y="1152"/>
            <a:chExt cx="1719" cy="2564"/>
          </a:xfrm>
        </p:grpSpPr>
        <p:pic>
          <p:nvPicPr>
            <p:cNvPr id="53263" name="Picture 18" descr="hand_HTD_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38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4" name="Text Box 19"/>
            <p:cNvSpPr txBox="1">
              <a:spLocks noChangeArrowheads="1"/>
            </p:cNvSpPr>
            <p:nvPr/>
          </p:nvSpPr>
          <p:spPr bwMode="auto">
            <a:xfrm>
              <a:off x="4057" y="3504"/>
              <a:ext cx="1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frequency masked </a:t>
              </a:r>
              <a:r>
                <a:rPr lang="en-US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 2</a:t>
              </a:r>
            </a:p>
          </p:txBody>
        </p:sp>
      </p:grpSp>
      <p:grpSp>
        <p:nvGrpSpPr>
          <p:cNvPr id="53255" name="Group 23"/>
          <p:cNvGrpSpPr>
            <a:grpSpLocks/>
          </p:cNvGrpSpPr>
          <p:nvPr/>
        </p:nvGrpSpPr>
        <p:grpSpPr bwMode="auto">
          <a:xfrm>
            <a:off x="6096000" y="1828800"/>
            <a:ext cx="2728913" cy="4070350"/>
            <a:chOff x="240" y="1152"/>
            <a:chExt cx="1719" cy="2564"/>
          </a:xfrm>
        </p:grpSpPr>
        <p:sp>
          <p:nvSpPr>
            <p:cNvPr id="53261" name="Text Box 24"/>
            <p:cNvSpPr txBox="1">
              <a:spLocks noChangeArrowheads="1"/>
            </p:cNvSpPr>
            <p:nvPr/>
          </p:nvSpPr>
          <p:spPr bwMode="auto">
            <a:xfrm>
              <a:off x="836" y="3504"/>
              <a:ext cx="5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original</a:t>
              </a:r>
            </a:p>
          </p:txBody>
        </p:sp>
        <p:pic>
          <p:nvPicPr>
            <p:cNvPr id="53262" name="Picture 25" descr="h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256" name="Group 16"/>
          <p:cNvGrpSpPr>
            <a:grpSpLocks/>
          </p:cNvGrpSpPr>
          <p:nvPr/>
        </p:nvGrpSpPr>
        <p:grpSpPr bwMode="auto">
          <a:xfrm>
            <a:off x="3238500" y="1828800"/>
            <a:ext cx="2728913" cy="4070350"/>
            <a:chOff x="2040" y="1152"/>
            <a:chExt cx="1719" cy="2564"/>
          </a:xfrm>
        </p:grpSpPr>
        <p:pic>
          <p:nvPicPr>
            <p:cNvPr id="53259" name="Picture 14" descr="hand_orig-HTD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0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0" name="Text Box 11"/>
            <p:cNvSpPr txBox="1">
              <a:spLocks noChangeArrowheads="1"/>
            </p:cNvSpPr>
            <p:nvPr/>
          </p:nvSpPr>
          <p:spPr bwMode="auto">
            <a:xfrm>
              <a:off x="2561" y="3504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difference</a:t>
              </a:r>
            </a:p>
          </p:txBody>
        </p:sp>
      </p:grpSp>
      <p:sp>
        <p:nvSpPr>
          <p:cNvPr id="53257" name="Text Box 26"/>
          <p:cNvSpPr txBox="1">
            <a:spLocks noChangeArrowheads="1"/>
          </p:cNvSpPr>
          <p:nvPr/>
        </p:nvSpPr>
        <p:spPr bwMode="auto">
          <a:xfrm>
            <a:off x="3500438" y="5943600"/>
            <a:ext cx="220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middle gray = 0, normalized</a:t>
            </a:r>
          </a:p>
        </p:txBody>
      </p:sp>
      <p:sp>
        <p:nvSpPr>
          <p:cNvPr id="53258" name="Rectangle 29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  <a:noFill/>
        </p:spPr>
        <p:txBody>
          <a:bodyPr>
            <a:spAutoFit/>
          </a:bodyPr>
          <a:lstStyle/>
          <a:p>
            <a:pPr algn="ctr"/>
            <a:r>
              <a:rPr lang="en-US" altLang="en-US" smtClean="0"/>
              <a:t>Notch Filter Difference Images</a:t>
            </a:r>
            <a:endParaRPr lang="el-GR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CD33E76B-573C-4441-9A68-5F20F4556170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54278" name="Picture 17" descr="hand_HTD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4" r="20064"/>
          <a:stretch>
            <a:fillRect/>
          </a:stretch>
        </p:blipFill>
        <p:spPr bwMode="auto">
          <a:xfrm>
            <a:off x="6096000" y="1828800"/>
            <a:ext cx="27289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 Box 5"/>
          <p:cNvSpPr txBox="1">
            <a:spLocks noChangeArrowheads="1"/>
          </p:cNvSpPr>
          <p:nvPr/>
        </p:nvSpPr>
        <p:spPr bwMode="auto">
          <a:xfrm>
            <a:off x="6440488" y="5562600"/>
            <a:ext cx="2054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frequency masked </a:t>
            </a:r>
            <a:r>
              <a:rPr lang="en-US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 3</a:t>
            </a:r>
          </a:p>
        </p:txBody>
      </p:sp>
      <p:grpSp>
        <p:nvGrpSpPr>
          <p:cNvPr id="54280" name="Group 6"/>
          <p:cNvGrpSpPr>
            <a:grpSpLocks/>
          </p:cNvGrpSpPr>
          <p:nvPr/>
        </p:nvGrpSpPr>
        <p:grpSpPr bwMode="auto">
          <a:xfrm>
            <a:off x="381000" y="1828800"/>
            <a:ext cx="2728913" cy="4070350"/>
            <a:chOff x="240" y="1152"/>
            <a:chExt cx="1719" cy="2564"/>
          </a:xfrm>
        </p:grpSpPr>
        <p:sp>
          <p:nvSpPr>
            <p:cNvPr id="54285" name="Text Box 7"/>
            <p:cNvSpPr txBox="1">
              <a:spLocks noChangeArrowheads="1"/>
            </p:cNvSpPr>
            <p:nvPr/>
          </p:nvSpPr>
          <p:spPr bwMode="auto">
            <a:xfrm>
              <a:off x="836" y="3504"/>
              <a:ext cx="5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original</a:t>
              </a:r>
            </a:p>
          </p:txBody>
        </p:sp>
        <p:pic>
          <p:nvPicPr>
            <p:cNvPr id="54286" name="Picture 8" descr="h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281" name="Text Box 11"/>
          <p:cNvSpPr txBox="1">
            <a:spLocks noChangeArrowheads="1"/>
          </p:cNvSpPr>
          <p:nvPr/>
        </p:nvSpPr>
        <p:spPr bwMode="auto">
          <a:xfrm>
            <a:off x="4065588" y="5562600"/>
            <a:ext cx="1076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difference</a:t>
            </a:r>
          </a:p>
        </p:txBody>
      </p:sp>
      <p:sp>
        <p:nvSpPr>
          <p:cNvPr id="54282" name="Text Box 16"/>
          <p:cNvSpPr txBox="1">
            <a:spLocks noChangeArrowheads="1"/>
          </p:cNvSpPr>
          <p:nvPr/>
        </p:nvSpPr>
        <p:spPr bwMode="auto">
          <a:xfrm>
            <a:off x="3500438" y="5943600"/>
            <a:ext cx="220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middle gray = 0, normalized</a:t>
            </a:r>
          </a:p>
        </p:txBody>
      </p:sp>
      <p:pic>
        <p:nvPicPr>
          <p:cNvPr id="54283" name="Picture 19" descr="hand_orig-HTD_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4" r="20064"/>
          <a:stretch>
            <a:fillRect/>
          </a:stretch>
        </p:blipFill>
        <p:spPr bwMode="auto">
          <a:xfrm>
            <a:off x="3238500" y="1828800"/>
            <a:ext cx="27289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4" name="Rectangle 21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  <a:noFill/>
        </p:spPr>
        <p:txBody>
          <a:bodyPr>
            <a:spAutoFit/>
          </a:bodyPr>
          <a:lstStyle/>
          <a:p>
            <a:pPr algn="ctr"/>
            <a:r>
              <a:rPr lang="en-US" altLang="en-US" smtClean="0"/>
              <a:t>Notch Filter Difference Images</a:t>
            </a:r>
            <a:endParaRPr lang="el-GR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4E34027F-52B1-4D7E-B3AE-A06F33AD6DCF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9222" name="Group 2"/>
          <p:cNvGrpSpPr>
            <a:grpSpLocks/>
          </p:cNvGrpSpPr>
          <p:nvPr/>
        </p:nvGrpSpPr>
        <p:grpSpPr bwMode="auto">
          <a:xfrm>
            <a:off x="4876800" y="1905000"/>
            <a:ext cx="3656013" cy="4189413"/>
            <a:chOff x="3072" y="1249"/>
            <a:chExt cx="2303" cy="2639"/>
          </a:xfrm>
        </p:grpSpPr>
        <p:pic>
          <p:nvPicPr>
            <p:cNvPr id="9230" name="Picture 3" descr="S5E+grating_LP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6" t="35156" r="35156" b="35156"/>
            <a:stretch>
              <a:fillRect/>
            </a:stretch>
          </p:blipFill>
          <p:spPr bwMode="auto">
            <a:xfrm>
              <a:off x="3072" y="1249"/>
              <a:ext cx="2303" cy="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1" name="Text Box 4"/>
            <p:cNvSpPr txBox="1">
              <a:spLocks noChangeArrowheads="1"/>
            </p:cNvSpPr>
            <p:nvPr/>
          </p:nvSpPr>
          <p:spPr bwMode="auto">
            <a:xfrm>
              <a:off x="3564" y="3600"/>
              <a:ext cx="1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image + noise</a:t>
              </a:r>
            </a:p>
          </p:txBody>
        </p:sp>
      </p:grpSp>
      <p:sp>
        <p:nvSpPr>
          <p:cNvPr id="9223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7772400" cy="723900"/>
          </a:xfrm>
        </p:spPr>
        <p:txBody>
          <a:bodyPr/>
          <a:lstStyle/>
          <a:p>
            <a:r>
              <a:rPr lang="en-US" altLang="en-US" smtClean="0"/>
              <a:t>Low Frequency Region</a:t>
            </a:r>
          </a:p>
        </p:txBody>
      </p:sp>
      <p:grpSp>
        <p:nvGrpSpPr>
          <p:cNvPr id="159750" name="Group 6"/>
          <p:cNvGrpSpPr>
            <a:grpSpLocks/>
          </p:cNvGrpSpPr>
          <p:nvPr/>
        </p:nvGrpSpPr>
        <p:grpSpPr bwMode="auto">
          <a:xfrm>
            <a:off x="6048375" y="3095625"/>
            <a:ext cx="1327150" cy="1311275"/>
            <a:chOff x="3815" y="2039"/>
            <a:chExt cx="836" cy="826"/>
          </a:xfrm>
        </p:grpSpPr>
        <p:sp>
          <p:nvSpPr>
            <p:cNvPr id="9228" name="Oval 7"/>
            <p:cNvSpPr>
              <a:spLocks noChangeArrowheads="1"/>
            </p:cNvSpPr>
            <p:nvPr/>
          </p:nvSpPr>
          <p:spPr bwMode="auto">
            <a:xfrm>
              <a:off x="4507" y="2039"/>
              <a:ext cx="144" cy="1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29" name="Oval 8"/>
            <p:cNvSpPr>
              <a:spLocks noChangeArrowheads="1"/>
            </p:cNvSpPr>
            <p:nvPr/>
          </p:nvSpPr>
          <p:spPr bwMode="auto">
            <a:xfrm>
              <a:off x="3815" y="2721"/>
              <a:ext cx="144" cy="14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9225" name="Group 9"/>
          <p:cNvGrpSpPr>
            <a:grpSpLocks/>
          </p:cNvGrpSpPr>
          <p:nvPr/>
        </p:nvGrpSpPr>
        <p:grpSpPr bwMode="auto">
          <a:xfrm>
            <a:off x="528638" y="1905000"/>
            <a:ext cx="3656012" cy="4189413"/>
            <a:chOff x="333" y="1249"/>
            <a:chExt cx="2303" cy="2639"/>
          </a:xfrm>
        </p:grpSpPr>
        <p:pic>
          <p:nvPicPr>
            <p:cNvPr id="9226" name="Picture 10" descr="S5E_LP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6" t="35156" r="35156" b="35156"/>
            <a:stretch>
              <a:fillRect/>
            </a:stretch>
          </p:blipFill>
          <p:spPr bwMode="auto">
            <a:xfrm>
              <a:off x="333" y="1249"/>
              <a:ext cx="2303" cy="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7" name="Text Box 11"/>
            <p:cNvSpPr txBox="1">
              <a:spLocks noChangeArrowheads="1"/>
            </p:cNvSpPr>
            <p:nvPr/>
          </p:nvSpPr>
          <p:spPr bwMode="auto">
            <a:xfrm>
              <a:off x="825" y="3600"/>
              <a:ext cx="13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original image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D8331B53-BD99-4E4A-92F5-DB1592E88CE7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55302" name="Group 14"/>
          <p:cNvGrpSpPr>
            <a:grpSpLocks/>
          </p:cNvGrpSpPr>
          <p:nvPr/>
        </p:nvGrpSpPr>
        <p:grpSpPr bwMode="auto">
          <a:xfrm>
            <a:off x="6096000" y="1828800"/>
            <a:ext cx="2728913" cy="4070350"/>
            <a:chOff x="3840" y="1152"/>
            <a:chExt cx="1719" cy="2564"/>
          </a:xfrm>
        </p:grpSpPr>
        <p:pic>
          <p:nvPicPr>
            <p:cNvPr id="55311" name="Picture 15" descr="hand_HTD_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38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2" name="Text Box 16"/>
            <p:cNvSpPr txBox="1">
              <a:spLocks noChangeArrowheads="1"/>
            </p:cNvSpPr>
            <p:nvPr/>
          </p:nvSpPr>
          <p:spPr bwMode="auto">
            <a:xfrm>
              <a:off x="4057" y="3504"/>
              <a:ext cx="1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frequency masked </a:t>
              </a:r>
              <a:r>
                <a:rPr lang="en-US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 2</a:t>
              </a:r>
            </a:p>
          </p:txBody>
        </p:sp>
      </p:grpSp>
      <p:grpSp>
        <p:nvGrpSpPr>
          <p:cNvPr id="55303" name="Group 11"/>
          <p:cNvGrpSpPr>
            <a:grpSpLocks/>
          </p:cNvGrpSpPr>
          <p:nvPr/>
        </p:nvGrpSpPr>
        <p:grpSpPr bwMode="auto">
          <a:xfrm>
            <a:off x="381000" y="1828800"/>
            <a:ext cx="2728913" cy="4070350"/>
            <a:chOff x="3840" y="1152"/>
            <a:chExt cx="1719" cy="2564"/>
          </a:xfrm>
        </p:grpSpPr>
        <p:pic>
          <p:nvPicPr>
            <p:cNvPr id="55309" name="Picture 12" descr="hand_HTD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38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0" name="Text Box 13"/>
            <p:cNvSpPr txBox="1">
              <a:spLocks noChangeArrowheads="1"/>
            </p:cNvSpPr>
            <p:nvPr/>
          </p:nvSpPr>
          <p:spPr bwMode="auto">
            <a:xfrm>
              <a:off x="4057" y="3504"/>
              <a:ext cx="1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frequency masked </a:t>
              </a:r>
              <a:r>
                <a:rPr lang="en-US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 1</a:t>
              </a:r>
            </a:p>
          </p:txBody>
        </p:sp>
      </p:grpSp>
      <p:grpSp>
        <p:nvGrpSpPr>
          <p:cNvPr id="55304" name="Group 18"/>
          <p:cNvGrpSpPr>
            <a:grpSpLocks/>
          </p:cNvGrpSpPr>
          <p:nvPr/>
        </p:nvGrpSpPr>
        <p:grpSpPr bwMode="auto">
          <a:xfrm>
            <a:off x="3238500" y="1828800"/>
            <a:ext cx="2728913" cy="4070350"/>
            <a:chOff x="2040" y="1152"/>
            <a:chExt cx="1719" cy="2564"/>
          </a:xfrm>
        </p:grpSpPr>
        <p:pic>
          <p:nvPicPr>
            <p:cNvPr id="55307" name="Picture 17" descr="hand_HTD_1-HTD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20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8" name="Text Box 10"/>
            <p:cNvSpPr txBox="1">
              <a:spLocks noChangeArrowheads="1"/>
            </p:cNvSpPr>
            <p:nvPr/>
          </p:nvSpPr>
          <p:spPr bwMode="auto">
            <a:xfrm>
              <a:off x="2561" y="3504"/>
              <a:ext cx="6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difference</a:t>
              </a:r>
            </a:p>
          </p:txBody>
        </p:sp>
      </p:grpSp>
      <p:sp>
        <p:nvSpPr>
          <p:cNvPr id="55305" name="Text Box 19"/>
          <p:cNvSpPr txBox="1">
            <a:spLocks noChangeArrowheads="1"/>
          </p:cNvSpPr>
          <p:nvPr/>
        </p:nvSpPr>
        <p:spPr bwMode="auto">
          <a:xfrm>
            <a:off x="3500438" y="5943600"/>
            <a:ext cx="220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middle gray = 0, normalized</a:t>
            </a:r>
          </a:p>
        </p:txBody>
      </p:sp>
      <p:sp>
        <p:nvSpPr>
          <p:cNvPr id="55306" name="Rectangle 2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  <a:noFill/>
        </p:spPr>
        <p:txBody>
          <a:bodyPr>
            <a:spAutoFit/>
          </a:bodyPr>
          <a:lstStyle/>
          <a:p>
            <a:pPr algn="ctr"/>
            <a:r>
              <a:rPr lang="en-US" altLang="en-US" smtClean="0"/>
              <a:t>Notch Filter Difference Images</a:t>
            </a:r>
            <a:endParaRPr lang="el-GR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C38D3017-BE6A-4B40-A746-188FB38409B0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56326" name="Picture 23" descr="hand_HTD_2-HTD_3"/>
          <p:cNvPicPr>
            <a:picLocks noChangeAspect="1" noChangeArrowheads="1"/>
          </p:cNvPicPr>
          <p:nvPr/>
        </p:nvPicPr>
        <p:blipFill>
          <a:blip r:embed="rId2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4" r="20064"/>
          <a:stretch>
            <a:fillRect/>
          </a:stretch>
        </p:blipFill>
        <p:spPr bwMode="auto">
          <a:xfrm>
            <a:off x="3238500" y="1828800"/>
            <a:ext cx="27289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21" descr="hand_HTD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4" r="20064"/>
          <a:stretch>
            <a:fillRect/>
          </a:stretch>
        </p:blipFill>
        <p:spPr bwMode="auto">
          <a:xfrm>
            <a:off x="6096000" y="1828800"/>
            <a:ext cx="27289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8" name="Group 12"/>
          <p:cNvGrpSpPr>
            <a:grpSpLocks/>
          </p:cNvGrpSpPr>
          <p:nvPr/>
        </p:nvGrpSpPr>
        <p:grpSpPr bwMode="auto">
          <a:xfrm>
            <a:off x="381000" y="1828800"/>
            <a:ext cx="2728913" cy="4070350"/>
            <a:chOff x="3840" y="1152"/>
            <a:chExt cx="1719" cy="2564"/>
          </a:xfrm>
        </p:grpSpPr>
        <p:pic>
          <p:nvPicPr>
            <p:cNvPr id="56333" name="Picture 13" descr="hand_HTD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20064"/>
            <a:stretch>
              <a:fillRect/>
            </a:stretch>
          </p:blipFill>
          <p:spPr bwMode="auto">
            <a:xfrm>
              <a:off x="3840" y="1152"/>
              <a:ext cx="1719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4" name="Text Box 14"/>
            <p:cNvSpPr txBox="1">
              <a:spLocks noChangeArrowheads="1"/>
            </p:cNvSpPr>
            <p:nvPr/>
          </p:nvSpPr>
          <p:spPr bwMode="auto">
            <a:xfrm>
              <a:off x="4057" y="3504"/>
              <a:ext cx="1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frequency masked </a:t>
              </a:r>
              <a:r>
                <a:rPr lang="en-US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 2</a:t>
              </a:r>
            </a:p>
          </p:txBody>
        </p:sp>
      </p:grpSp>
      <p:sp>
        <p:nvSpPr>
          <p:cNvPr id="56329" name="Text Box 11"/>
          <p:cNvSpPr txBox="1">
            <a:spLocks noChangeArrowheads="1"/>
          </p:cNvSpPr>
          <p:nvPr/>
        </p:nvSpPr>
        <p:spPr bwMode="auto">
          <a:xfrm>
            <a:off x="4065588" y="5562600"/>
            <a:ext cx="1076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difference</a:t>
            </a:r>
          </a:p>
        </p:txBody>
      </p:sp>
      <p:sp>
        <p:nvSpPr>
          <p:cNvPr id="56330" name="Text Box 20"/>
          <p:cNvSpPr txBox="1">
            <a:spLocks noChangeArrowheads="1"/>
          </p:cNvSpPr>
          <p:nvPr/>
        </p:nvSpPr>
        <p:spPr bwMode="auto">
          <a:xfrm>
            <a:off x="3500438" y="5943600"/>
            <a:ext cx="220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middle gray = 0, normalized</a:t>
            </a:r>
          </a:p>
        </p:txBody>
      </p:sp>
      <p:sp>
        <p:nvSpPr>
          <p:cNvPr id="56331" name="Text Box 22"/>
          <p:cNvSpPr txBox="1">
            <a:spLocks noChangeArrowheads="1"/>
          </p:cNvSpPr>
          <p:nvPr/>
        </p:nvSpPr>
        <p:spPr bwMode="auto">
          <a:xfrm>
            <a:off x="6440488" y="5562600"/>
            <a:ext cx="2054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frequency masked </a:t>
            </a:r>
            <a:r>
              <a:rPr lang="en-US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 3</a:t>
            </a:r>
          </a:p>
        </p:txBody>
      </p:sp>
      <p:sp>
        <p:nvSpPr>
          <p:cNvPr id="56332" name="Rectangle 25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458200" cy="641350"/>
          </a:xfrm>
          <a:noFill/>
        </p:spPr>
        <p:txBody>
          <a:bodyPr>
            <a:spAutoFit/>
          </a:bodyPr>
          <a:lstStyle/>
          <a:p>
            <a:pPr algn="ctr"/>
            <a:r>
              <a:rPr lang="en-US" altLang="en-US" smtClean="0"/>
              <a:t>Notch Filter Difference Images</a:t>
            </a:r>
            <a:endParaRPr lang="el-GR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AA1B0FF1-8C6B-4368-B829-F111A5AC26F1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pPr algn="ctr"/>
            <a:r>
              <a:rPr lang="en-US" altLang="en-US" sz="3200" smtClean="0"/>
              <a:t>Noise Reduction through Notch Filtering</a:t>
            </a:r>
          </a:p>
        </p:txBody>
      </p:sp>
      <p:pic>
        <p:nvPicPr>
          <p:cNvPr id="10247" name="Picture 3" descr="S5E+grating_mask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905000"/>
            <a:ext cx="3656012" cy="3656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4" descr="S5E+grating_LPS_mas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1905000"/>
            <a:ext cx="3656013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 Box 5"/>
          <p:cNvSpPr txBox="1">
            <a:spLocks noChangeArrowheads="1"/>
          </p:cNvSpPr>
          <p:nvPr/>
        </p:nvSpPr>
        <p:spPr bwMode="auto">
          <a:xfrm>
            <a:off x="1484313" y="5637213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noise mask</a:t>
            </a:r>
          </a:p>
        </p:txBody>
      </p:sp>
      <p:sp>
        <p:nvSpPr>
          <p:cNvPr id="10250" name="Text Box 6"/>
          <p:cNvSpPr txBox="1">
            <a:spLocks noChangeArrowheads="1"/>
          </p:cNvSpPr>
          <p:nvPr/>
        </p:nvSpPr>
        <p:spPr bwMode="auto">
          <a:xfrm>
            <a:off x="4960938" y="5637213"/>
            <a:ext cx="3506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masked power spectrum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0CC46AD3-8111-4FBF-A622-5914B5834CE2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11270" name="Picture 2" descr="S5Eng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077200" cy="723900"/>
          </a:xfrm>
        </p:spPr>
        <p:txBody>
          <a:bodyPr/>
          <a:lstStyle/>
          <a:p>
            <a:pPr algn="ctr"/>
            <a:r>
              <a:rPr lang="en-US" altLang="en-US" smtClean="0"/>
              <a:t>Inverse of Masked Fourier Transform</a:t>
            </a:r>
          </a:p>
        </p:txBody>
      </p:sp>
      <p:pic>
        <p:nvPicPr>
          <p:cNvPr id="11272" name="Picture 4" descr="S5E+grating_Ffilt_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1906588"/>
            <a:ext cx="3656013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 Box 5"/>
          <p:cNvSpPr txBox="1">
            <a:spLocks noChangeArrowheads="1"/>
          </p:cNvSpPr>
          <p:nvPr/>
        </p:nvSpPr>
        <p:spPr bwMode="auto">
          <a:xfrm>
            <a:off x="1309688" y="5638800"/>
            <a:ext cx="2085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original image</a:t>
            </a:r>
          </a:p>
        </p:txBody>
      </p:sp>
      <p:sp>
        <p:nvSpPr>
          <p:cNvPr id="11274" name="Text Box 6"/>
          <p:cNvSpPr txBox="1">
            <a:spLocks noChangeArrowheads="1"/>
          </p:cNvSpPr>
          <p:nvPr/>
        </p:nvSpPr>
        <p:spPr bwMode="auto">
          <a:xfrm>
            <a:off x="5199063" y="5638800"/>
            <a:ext cx="3017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noise reduced image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5400" y="228600"/>
            <a:ext cx="312420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j-lt"/>
              </a:rPr>
              <a:t>Pratt &amp; Whitney </a:t>
            </a:r>
            <a:r>
              <a:rPr lang="en-US" sz="1200" dirty="0" err="1">
                <a:latin typeface="+mj-lt"/>
              </a:rPr>
              <a:t>Rocketdyne</a:t>
            </a:r>
            <a:r>
              <a:rPr lang="en-US" sz="1200" dirty="0">
                <a:latin typeface="+mj-lt"/>
              </a:rPr>
              <a:t> J-2 rocket engines on Apollo 18’s Saturn V second stage.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itle 1"/>
          <p:cNvSpPr>
            <a:spLocks noGrp="1"/>
          </p:cNvSpPr>
          <p:nvPr>
            <p:ph type="title"/>
          </p:nvPr>
        </p:nvSpPr>
        <p:spPr>
          <a:xfrm>
            <a:off x="381000" y="1104900"/>
            <a:ext cx="7772400" cy="723900"/>
          </a:xfrm>
        </p:spPr>
        <p:txBody>
          <a:bodyPr/>
          <a:lstStyle/>
          <a:p>
            <a:r>
              <a:rPr lang="en-US" altLang="en-US" smtClean="0"/>
              <a:t>Notch filter reduction of periodic noise</a:t>
            </a:r>
          </a:p>
        </p:txBody>
      </p:sp>
      <p:sp>
        <p:nvSpPr>
          <p:cNvPr id="12294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4038600"/>
          </a:xfrm>
        </p:spPr>
        <p:txBody>
          <a:bodyPr/>
          <a:lstStyle/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Take the FFT of the input image.</a:t>
            </a:r>
            <a:r>
              <a:rPr lang="en-US" altLang="en-US" sz="2000" smtClean="0">
                <a:latin typeface="Times New Roman" panose="02020603050405020304" pitchFamily="18" charset="0"/>
              </a:rPr>
              <a:t>  </a:t>
            </a:r>
            <a:r>
              <a:rPr lang="en-US" altLang="en-US" sz="2000" b="1" smtClean="0">
                <a:latin typeface="Times New Roman" panose="02020603050405020304" pitchFamily="18" charset="0"/>
              </a:rPr>
              <a:t>F</a:t>
            </a:r>
            <a:r>
              <a:rPr lang="en-US" altLang="en-US" sz="2000" smtClean="0">
                <a:latin typeface="Times New Roman" panose="02020603050405020304" pitchFamily="18" charset="0"/>
              </a:rPr>
              <a:t> = </a:t>
            </a:r>
            <a:r>
              <a:rPr lang="en-US" altLang="en-US" sz="2000" smtClean="0">
                <a:latin typeface="Courier New" panose="02070309020205020404" pitchFamily="49" charset="0"/>
              </a:rPr>
              <a:t>fft2(</a:t>
            </a:r>
            <a:r>
              <a:rPr lang="en-US" altLang="en-US" sz="2000" b="1" smtClean="0">
                <a:latin typeface="Times New Roman" panose="02020603050405020304" pitchFamily="18" charset="0"/>
              </a:rPr>
              <a:t>I</a:t>
            </a:r>
            <a:r>
              <a:rPr lang="en-US" altLang="en-US" sz="2000" smtClean="0">
                <a:latin typeface="Courier New" panose="02070309020205020404" pitchFamily="49" charset="0"/>
              </a:rPr>
              <a:t>)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Display the log power spectrum of the</a:t>
            </a:r>
            <a:r>
              <a:rPr lang="en-US" altLang="en-US" sz="2000" smtClean="0">
                <a:latin typeface="Times New Roman" panose="02020603050405020304" pitchFamily="18" charset="0"/>
              </a:rPr>
              <a:t> </a:t>
            </a:r>
            <a:r>
              <a:rPr lang="en-US" altLang="en-US" sz="2000" smtClean="0">
                <a:latin typeface="Courier New" panose="02070309020205020404" pitchFamily="49" charset="0"/>
              </a:rPr>
              <a:t>fftshift</a:t>
            </a:r>
            <a:r>
              <a:rPr lang="en-US" altLang="en-US" sz="2000" smtClean="0">
                <a:solidFill>
                  <a:srgbClr val="2300D5"/>
                </a:solidFill>
                <a:latin typeface="Courier New" panose="02070309020205020404" pitchFamily="49" charset="0"/>
              </a:rPr>
              <a:t>-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ed</a:t>
            </a:r>
            <a:r>
              <a:rPr lang="en-US" altLang="en-US" sz="2000" smtClean="0">
                <a:latin typeface="Times New Roman" panose="02020603050405020304" pitchFamily="18" charset="0"/>
              </a:rPr>
              <a:t> </a:t>
            </a:r>
            <a:r>
              <a:rPr lang="en-US" altLang="en-US" sz="2000" b="1" smtClean="0">
                <a:latin typeface="Times New Roman" panose="02020603050405020304" pitchFamily="18" charset="0"/>
              </a:rPr>
              <a:t>F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Find the locations, </a:t>
            </a:r>
            <a:r>
              <a:rPr lang="en-US" altLang="en-US" sz="2000" b="1" smtClean="0">
                <a:latin typeface="Times New Roman" panose="02020603050405020304" pitchFamily="18" charset="0"/>
              </a:rPr>
              <a:t>x</a:t>
            </a:r>
            <a:r>
              <a:rPr lang="en-US" altLang="en-US" sz="2000" i="1" baseline="-25000" smtClean="0">
                <a:latin typeface="Times New Roman" panose="02020603050405020304" pitchFamily="18" charset="0"/>
              </a:rPr>
              <a:t>i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, of the spikes that correspond to the periodic distortion.</a:t>
            </a: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Create a 1-band image, </a:t>
            </a:r>
            <a:r>
              <a:rPr lang="en-US" altLang="en-US" sz="2000" b="1" smtClean="0">
                <a:latin typeface="Times New Roman" panose="02020603050405020304" pitchFamily="18" charset="0"/>
              </a:rPr>
              <a:t>M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, of class </a:t>
            </a:r>
            <a:r>
              <a:rPr lang="en-US" altLang="en-US" sz="2000" smtClean="0">
                <a:latin typeface="Courier New" panose="02070309020205020404" pitchFamily="49" charset="0"/>
              </a:rPr>
              <a:t>double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 the same size as </a:t>
            </a:r>
            <a:r>
              <a:rPr lang="en-US" altLang="en-US" sz="2000" b="1" smtClean="0">
                <a:latin typeface="Times New Roman" panose="02020603050405020304" pitchFamily="18" charset="0"/>
              </a:rPr>
              <a:t>I.</a:t>
            </a: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Set all 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000" b="1" smtClean="0">
                <a:solidFill>
                  <a:srgbClr val="5F40FF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en-US" sz="2000" smtClean="0">
                <a:solidFill>
                  <a:srgbClr val="5F40FF"/>
                </a:solidFill>
                <a:latin typeface="Times New Roman" panose="02020603050405020304" pitchFamily="18" charset="0"/>
              </a:rPr>
              <a:t>s 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pixels to</a:t>
            </a:r>
            <a:r>
              <a:rPr lang="en-US" altLang="en-US" sz="2000" smtClean="0">
                <a:latin typeface="Times New Roman" panose="02020603050405020304" pitchFamily="18" charset="0"/>
              </a:rPr>
              <a:t> 1.0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Let </a:t>
            </a:r>
            <a:r>
              <a:rPr lang="en-US" altLang="en-US" sz="2000" b="1" smtClean="0">
                <a:latin typeface="French Script MT" panose="03020402040607040605" pitchFamily="66" charset="0"/>
              </a:rPr>
              <a:t>N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en-US" sz="2000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 be a neighborhood of 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en-US" sz="2000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with area sufficient to cover the spike at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en-US" sz="2000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000" i="1" smtClean="0">
                <a:solidFill>
                  <a:srgbClr val="2300D5"/>
                </a:solidFill>
                <a:latin typeface="Times New Roman" panose="02020603050405020304" pitchFamily="18" charset="0"/>
              </a:rPr>
              <a:t>.</a:t>
            </a:r>
            <a:endParaRPr lang="en-US" altLang="en-US" sz="2000" smtClean="0">
              <a:solidFill>
                <a:srgbClr val="2300D5"/>
              </a:solidFill>
              <a:latin typeface="Times New Roman" panose="02020603050405020304" pitchFamily="18" charset="0"/>
            </a:endParaRP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For each 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en-US" sz="2000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 do: for each 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2000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j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l-GR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ϵ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b="1" smtClean="0">
                <a:latin typeface="French Script MT" panose="03020402040607040605" pitchFamily="66" charset="0"/>
              </a:rPr>
              <a:t>N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en-US" sz="2000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, set </a:t>
            </a:r>
            <a:r>
              <a:rPr lang="en-US" altLang="en-US" sz="2000" b="1" smtClean="0">
                <a:latin typeface="Times New Roman" panose="02020603050405020304" pitchFamily="18" charset="0"/>
              </a:rPr>
              <a:t>M</a:t>
            </a:r>
            <a:r>
              <a:rPr lang="en-US" altLang="en-US" sz="2000" smtClean="0">
                <a:latin typeface="Times New Roman" panose="02020603050405020304" pitchFamily="18" charset="0"/>
              </a:rPr>
              <a:t>(</a:t>
            </a:r>
            <a:r>
              <a:rPr lang="en-US" altLang="en-US" sz="2000" b="1" smtClean="0">
                <a:latin typeface="Times New Roman" panose="02020603050405020304" pitchFamily="18" charset="0"/>
              </a:rPr>
              <a:t>y</a:t>
            </a:r>
            <a:r>
              <a:rPr lang="en-US" altLang="en-US" sz="2000" i="1" baseline="-25000" smtClean="0">
                <a:latin typeface="Times New Roman" panose="02020603050405020304" pitchFamily="18" charset="0"/>
              </a:rPr>
              <a:t>j</a:t>
            </a:r>
            <a:r>
              <a:rPr lang="en-US" altLang="en-US" sz="2000" smtClean="0">
                <a:latin typeface="Times New Roman" panose="02020603050405020304" pitchFamily="18" charset="0"/>
              </a:rPr>
              <a:t>) = 0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Blur </a:t>
            </a:r>
            <a:r>
              <a:rPr lang="en-US" altLang="en-US" sz="2000" b="1" smtClean="0">
                <a:latin typeface="Times New Roman" panose="02020603050405020304" pitchFamily="18" charset="0"/>
              </a:rPr>
              <a:t>M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 with a Gaussian whose </a:t>
            </a:r>
            <a:r>
              <a:rPr lang="en-US" altLang="en-US" sz="2000" smtClean="0">
                <a:latin typeface="Times New Roman" panose="02020603050405020304" pitchFamily="18" charset="0"/>
                <a:sym typeface="Euclid Symbol" panose="05050102010706020507" pitchFamily="18" charset="2"/>
              </a:rPr>
              <a:t> 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is smaller than ½ the radius of </a:t>
            </a:r>
            <a:r>
              <a:rPr lang="en-US" altLang="en-US" sz="2000" b="1" smtClean="0">
                <a:latin typeface="French Script MT" panose="03020402040607040605" pitchFamily="66" charset="0"/>
              </a:rPr>
              <a:t>N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en-US" sz="2000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Take the </a:t>
            </a:r>
            <a:r>
              <a:rPr lang="en-US" altLang="en-US" sz="2000" smtClean="0">
                <a:solidFill>
                  <a:srgbClr val="000000"/>
                </a:solidFill>
                <a:latin typeface="Courier New" panose="02070309020205020404" pitchFamily="49" charset="0"/>
              </a:rPr>
              <a:t>ifftshift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smtClean="0">
                <a:solidFill>
                  <a:srgbClr val="5F40FF"/>
                </a:solidFill>
                <a:latin typeface="Times New Roman" panose="02020603050405020304" pitchFamily="18" charset="0"/>
              </a:rPr>
              <a:t>of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For each band, </a:t>
            </a:r>
            <a:r>
              <a:rPr lang="en-US" altLang="en-US" sz="2000" i="1" smtClean="0">
                <a:latin typeface="Times New Roman" panose="02020603050405020304" pitchFamily="18" charset="0"/>
              </a:rPr>
              <a:t>k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, of the image let 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en-US" sz="2000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2000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2000" b="1" i="1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.*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SzPct val="75000"/>
              <a:buFont typeface="Times New Roman" panose="02020603050405020304" pitchFamily="18" charset="0"/>
              <a:buAutoNum type="arabicPeriod"/>
            </a:pP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Then the noise-reduced image is:  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J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en-US" sz="2000" smtClean="0">
                <a:solidFill>
                  <a:srgbClr val="000000"/>
                </a:solidFill>
                <a:latin typeface="Courier New" panose="02070309020205020404" pitchFamily="49" charset="0"/>
              </a:rPr>
              <a:t>real(ifft2(</a:t>
            </a:r>
            <a:r>
              <a:rPr lang="en-US" altLang="en-US" sz="20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en-US" sz="2000" smtClean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r>
              <a:rPr lang="en-US" altLang="en-US" sz="2000" smtClean="0">
                <a:solidFill>
                  <a:srgbClr val="2300D5"/>
                </a:solidFill>
                <a:latin typeface="Times New Roman" panose="02020603050405020304" pitchFamily="18" charset="0"/>
              </a:rPr>
              <a:t>.</a:t>
            </a:r>
            <a:endParaRPr lang="en-US" altLang="en-US" sz="2000" smtClean="0">
              <a:solidFill>
                <a:srgbClr val="2300D5"/>
              </a:solidFill>
              <a:latin typeface="Courier New" panose="02070309020205020404" pitchFamily="49" charset="0"/>
            </a:endParaRPr>
          </a:p>
        </p:txBody>
      </p:sp>
      <p:sp>
        <p:nvSpPr>
          <p:cNvPr id="12295" name="Slide Number Placeholder 4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5BB0409A-A0D5-4B40-8EA7-439C448D545A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Slide Number Placeholder 3"/>
          <p:cNvSpPr txBox="1">
            <a:spLocks noGrp="1"/>
          </p:cNvSpPr>
          <p:nvPr/>
        </p:nvSpPr>
        <p:spPr bwMode="auto">
          <a:xfrm>
            <a:off x="6858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00" tIns="46000" rIns="92000" bIns="46000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C3E21784-86DD-443C-BD65-B0AB25D94101}" type="slidenum">
              <a:rPr lang="en-US" altLang="en-US" sz="1400"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318" name="Text Box 2"/>
          <p:cNvSpPr txBox="1">
            <a:spLocks noChangeArrowheads="1"/>
          </p:cNvSpPr>
          <p:nvPr/>
        </p:nvSpPr>
        <p:spPr bwMode="auto">
          <a:xfrm rot="-5400000">
            <a:off x="5657850" y="3181351"/>
            <a:ext cx="941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</a:t>
            </a:r>
            <a:r>
              <a: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/2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 + 1</a:t>
            </a:r>
          </a:p>
        </p:txBody>
      </p:sp>
      <p:sp>
        <p:nvSpPr>
          <p:cNvPr id="13319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990600"/>
            <a:ext cx="7772400" cy="946150"/>
          </a:xfrm>
          <a:noFill/>
        </p:spPr>
        <p:txBody>
          <a:bodyPr>
            <a:spAutoFit/>
          </a:bodyPr>
          <a:lstStyle/>
          <a:p>
            <a:r>
              <a:rPr lang="en-US" altLang="en-US" sz="2800" smtClean="0"/>
              <a:t>How to determine the frequency and period of a point in the log power spectrum of an image (ex.):</a:t>
            </a:r>
          </a:p>
        </p:txBody>
      </p:sp>
      <p:pic>
        <p:nvPicPr>
          <p:cNvPr id="13320" name="Picture 4" descr="WallaceAndGro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5413"/>
            <a:ext cx="21526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5" descr="WandG_LPS_unshif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2667000"/>
            <a:ext cx="21526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6" descr="WandG_L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3" y="2665413"/>
            <a:ext cx="21526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Line 7"/>
          <p:cNvSpPr>
            <a:spLocks noChangeShapeType="1"/>
          </p:cNvSpPr>
          <p:nvPr/>
        </p:nvSpPr>
        <p:spPr bwMode="auto">
          <a:xfrm>
            <a:off x="534988" y="2514600"/>
            <a:ext cx="2133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Line 8"/>
          <p:cNvSpPr>
            <a:spLocks noChangeShapeType="1"/>
          </p:cNvSpPr>
          <p:nvPr/>
        </p:nvSpPr>
        <p:spPr bwMode="auto">
          <a:xfrm>
            <a:off x="382588" y="2667000"/>
            <a:ext cx="0" cy="3048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9"/>
          <p:cNvSpPr>
            <a:spLocks noChangeShapeType="1"/>
          </p:cNvSpPr>
          <p:nvPr/>
        </p:nvSpPr>
        <p:spPr bwMode="auto">
          <a:xfrm>
            <a:off x="6478588" y="2514600"/>
            <a:ext cx="10652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Line 10"/>
          <p:cNvSpPr>
            <a:spLocks noChangeShapeType="1"/>
          </p:cNvSpPr>
          <p:nvPr/>
        </p:nvSpPr>
        <p:spPr bwMode="auto">
          <a:xfrm>
            <a:off x="6326188" y="2667000"/>
            <a:ext cx="0" cy="1524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327" name="AutoShape 11"/>
          <p:cNvCxnSpPr>
            <a:cxnSpLocks noChangeShapeType="1"/>
            <a:stCxn id="13321" idx="0"/>
            <a:endCxn id="13321" idx="2"/>
          </p:cNvCxnSpPr>
          <p:nvPr/>
        </p:nvCxnSpPr>
        <p:spPr bwMode="auto">
          <a:xfrm>
            <a:off x="4572000" y="2667000"/>
            <a:ext cx="0" cy="30480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8" name="AutoShape 12"/>
          <p:cNvCxnSpPr>
            <a:cxnSpLocks noChangeShapeType="1"/>
            <a:stCxn id="13321" idx="1"/>
            <a:endCxn id="13321" idx="3"/>
          </p:cNvCxnSpPr>
          <p:nvPr/>
        </p:nvCxnSpPr>
        <p:spPr bwMode="auto">
          <a:xfrm>
            <a:off x="3495675" y="4191000"/>
            <a:ext cx="2152650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29" name="Group 13"/>
          <p:cNvGrpSpPr>
            <a:grpSpLocks/>
          </p:cNvGrpSpPr>
          <p:nvPr/>
        </p:nvGrpSpPr>
        <p:grpSpPr bwMode="auto">
          <a:xfrm>
            <a:off x="3498850" y="2514600"/>
            <a:ext cx="2146300" cy="0"/>
            <a:chOff x="2204" y="2160"/>
            <a:chExt cx="1352" cy="0"/>
          </a:xfrm>
        </p:grpSpPr>
        <p:sp>
          <p:nvSpPr>
            <p:cNvPr id="13346" name="Line 14"/>
            <p:cNvSpPr>
              <a:spLocks noChangeShapeType="1"/>
            </p:cNvSpPr>
            <p:nvPr/>
          </p:nvSpPr>
          <p:spPr bwMode="auto">
            <a:xfrm>
              <a:off x="2204" y="2160"/>
              <a:ext cx="67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7" name="Line 15"/>
            <p:cNvSpPr>
              <a:spLocks noChangeShapeType="1"/>
            </p:cNvSpPr>
            <p:nvPr/>
          </p:nvSpPr>
          <p:spPr bwMode="auto">
            <a:xfrm>
              <a:off x="2882" y="2160"/>
              <a:ext cx="67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330" name="Group 16"/>
          <p:cNvGrpSpPr>
            <a:grpSpLocks/>
          </p:cNvGrpSpPr>
          <p:nvPr/>
        </p:nvGrpSpPr>
        <p:grpSpPr bwMode="auto">
          <a:xfrm>
            <a:off x="3276600" y="2676525"/>
            <a:ext cx="0" cy="3028950"/>
            <a:chOff x="2064" y="1584"/>
            <a:chExt cx="0" cy="1908"/>
          </a:xfrm>
        </p:grpSpPr>
        <p:sp>
          <p:nvSpPr>
            <p:cNvPr id="13344" name="Line 17"/>
            <p:cNvSpPr>
              <a:spLocks noChangeShapeType="1"/>
            </p:cNvSpPr>
            <p:nvPr/>
          </p:nvSpPr>
          <p:spPr bwMode="auto">
            <a:xfrm>
              <a:off x="2064" y="1584"/>
              <a:ext cx="0" cy="9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5" name="Line 18"/>
            <p:cNvSpPr>
              <a:spLocks noChangeShapeType="1"/>
            </p:cNvSpPr>
            <p:nvPr/>
          </p:nvSpPr>
          <p:spPr bwMode="auto">
            <a:xfrm flipH="1">
              <a:off x="2064" y="2530"/>
              <a:ext cx="0" cy="96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12700" y="37338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1447800" y="21336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pSp>
        <p:nvGrpSpPr>
          <p:cNvPr id="13333" name="Group 21"/>
          <p:cNvGrpSpPr>
            <a:grpSpLocks/>
          </p:cNvGrpSpPr>
          <p:nvPr/>
        </p:nvGrpSpPr>
        <p:grpSpPr bwMode="auto">
          <a:xfrm>
            <a:off x="3606800" y="2147888"/>
            <a:ext cx="2024063" cy="366712"/>
            <a:chOff x="2279" y="1200"/>
            <a:chExt cx="1275" cy="231"/>
          </a:xfrm>
        </p:grpSpPr>
        <p:sp>
          <p:nvSpPr>
            <p:cNvPr id="13342" name="Text Box 22"/>
            <p:cNvSpPr txBox="1">
              <a:spLocks noChangeArrowheads="1"/>
            </p:cNvSpPr>
            <p:nvPr/>
          </p:nvSpPr>
          <p:spPr bwMode="auto">
            <a:xfrm>
              <a:off x="2279" y="1200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Times New Roman" panose="02020603050405020304" pitchFamily="18" charset="0"/>
                  <a:sym typeface="Euclid Symbol" panose="05050102010706020507" pitchFamily="18" charset="2"/>
                </a:rPr>
                <a:t></a:t>
              </a:r>
              <a:r>
                <a:rPr lang="en-US" altLang="en-US" sz="18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en-US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/2</a:t>
              </a:r>
              <a:r>
                <a:rPr lang="en-US" altLang="en-US" sz="1800">
                  <a:solidFill>
                    <a:srgbClr val="FF0000"/>
                  </a:solidFill>
                  <a:latin typeface="Times New Roman" panose="02020603050405020304" pitchFamily="18" charset="0"/>
                  <a:sym typeface="Euclid Symbol" panose="05050102010706020507" pitchFamily="18" charset="2"/>
                </a:rPr>
                <a:t> + 1</a:t>
              </a:r>
              <a:endPara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43" name="Text Box 23"/>
            <p:cNvSpPr txBox="1">
              <a:spLocks noChangeArrowheads="1"/>
            </p:cNvSpPr>
            <p:nvPr/>
          </p:nvSpPr>
          <p:spPr bwMode="auto">
            <a:xfrm>
              <a:off x="2986" y="1200"/>
              <a:ext cx="5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Times New Roman" panose="02020603050405020304" pitchFamily="18" charset="0"/>
                  <a:sym typeface="Euclid Symbol" panose="05050102010706020507" pitchFamily="18" charset="2"/>
                </a:rPr>
                <a:t></a:t>
              </a:r>
              <a:r>
                <a:rPr lang="en-US" altLang="en-US" sz="18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en-US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/2</a:t>
              </a:r>
              <a:r>
                <a:rPr lang="en-US" altLang="en-US" sz="1800">
                  <a:solidFill>
                    <a:srgbClr val="FF0000"/>
                  </a:solidFill>
                  <a:latin typeface="Times New Roman" panose="02020603050405020304" pitchFamily="18" charset="0"/>
                  <a:sym typeface="Euclid Symbol" panose="05050102010706020507" pitchFamily="18" charset="2"/>
                </a:rPr>
                <a:t> - 1</a:t>
              </a:r>
              <a:endPara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3334" name="Text Box 24"/>
          <p:cNvSpPr txBox="1">
            <a:spLocks noChangeArrowheads="1"/>
          </p:cNvSpPr>
          <p:nvPr/>
        </p:nvSpPr>
        <p:spPr bwMode="auto">
          <a:xfrm rot="-5400000">
            <a:off x="2647157" y="4688681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</a:t>
            </a:r>
            <a:r>
              <a: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/2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 - 1</a:t>
            </a:r>
          </a:p>
        </p:txBody>
      </p:sp>
      <p:sp>
        <p:nvSpPr>
          <p:cNvPr id="13335" name="Text Box 25"/>
          <p:cNvSpPr txBox="1">
            <a:spLocks noChangeArrowheads="1"/>
          </p:cNvSpPr>
          <p:nvPr/>
        </p:nvSpPr>
        <p:spPr bwMode="auto">
          <a:xfrm rot="-5400000">
            <a:off x="2624138" y="3179762"/>
            <a:ext cx="941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</a:t>
            </a:r>
            <a:r>
              <a: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/2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 + 1</a:t>
            </a:r>
          </a:p>
        </p:txBody>
      </p:sp>
      <p:sp>
        <p:nvSpPr>
          <p:cNvPr id="13336" name="Text Box 26"/>
          <p:cNvSpPr txBox="1">
            <a:spLocks noChangeArrowheads="1"/>
          </p:cNvSpPr>
          <p:nvPr/>
        </p:nvSpPr>
        <p:spPr bwMode="auto">
          <a:xfrm>
            <a:off x="6589713" y="2147888"/>
            <a:ext cx="954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</a:t>
            </a:r>
            <a:r>
              <a:rPr lang="en-US" altLang="en-US" sz="1800" i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/2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sym typeface="Euclid Symbol" panose="05050102010706020507" pitchFamily="18" charset="2"/>
              </a:rPr>
              <a:t> + 1</a:t>
            </a:r>
            <a:endParaRPr lang="en-US" altLang="en-US" sz="1800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7" name="Text Box 27"/>
          <p:cNvSpPr txBox="1">
            <a:spLocks noChangeArrowheads="1"/>
          </p:cNvSpPr>
          <p:nvPr/>
        </p:nvSpPr>
        <p:spPr bwMode="auto">
          <a:xfrm>
            <a:off x="885825" y="5775325"/>
            <a:ext cx="1446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original image</a:t>
            </a:r>
          </a:p>
        </p:txBody>
      </p:sp>
      <p:sp>
        <p:nvSpPr>
          <p:cNvPr id="13338" name="Text Box 28"/>
          <p:cNvSpPr txBox="1">
            <a:spLocks noChangeArrowheads="1"/>
          </p:cNvSpPr>
          <p:nvPr/>
        </p:nvSpPr>
        <p:spPr bwMode="auto">
          <a:xfrm>
            <a:off x="3352800" y="5791200"/>
            <a:ext cx="23193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quadrant partition of PS</a:t>
            </a:r>
          </a:p>
        </p:txBody>
      </p:sp>
      <p:sp>
        <p:nvSpPr>
          <p:cNvPr id="13339" name="Text Box 29"/>
          <p:cNvSpPr txBox="1">
            <a:spLocks noChangeArrowheads="1"/>
          </p:cNvSpPr>
          <p:nvPr/>
        </p:nvSpPr>
        <p:spPr bwMode="auto">
          <a:xfrm>
            <a:off x="6400800" y="5792788"/>
            <a:ext cx="2339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loc of (</a:t>
            </a:r>
            <a:r>
              <a:rPr lang="en-US" altLang="en-US" sz="1600">
                <a:latin typeface="Times New Roman" panose="02020603050405020304" pitchFamily="18" charset="0"/>
              </a:rPr>
              <a:t>0,0</a:t>
            </a:r>
            <a:r>
              <a:rPr lang="en-US" altLang="en-US" sz="1600"/>
              <a:t>) in fftshift(PS)</a:t>
            </a:r>
          </a:p>
        </p:txBody>
      </p:sp>
      <p:sp>
        <p:nvSpPr>
          <p:cNvPr id="13340" name="Text Box 30"/>
          <p:cNvSpPr txBox="1">
            <a:spLocks noChangeArrowheads="1"/>
          </p:cNvSpPr>
          <p:nvPr/>
        </p:nvSpPr>
        <p:spPr bwMode="auto">
          <a:xfrm>
            <a:off x="2873375" y="2197100"/>
            <a:ext cx="574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accent1"/>
                </a:solidFill>
              </a:rPr>
              <a:t>(</a:t>
            </a:r>
            <a:r>
              <a:rPr lang="en-US" altLang="en-US" sz="1600">
                <a:solidFill>
                  <a:schemeClr val="accent1"/>
                </a:solidFill>
                <a:latin typeface="Times New Roman" panose="02020603050405020304" pitchFamily="18" charset="0"/>
              </a:rPr>
              <a:t>0,0</a:t>
            </a:r>
            <a:r>
              <a:rPr lang="en-US" altLang="en-US" sz="160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3341" name="Line 31"/>
          <p:cNvSpPr>
            <a:spLocks noChangeShapeType="1"/>
          </p:cNvSpPr>
          <p:nvPr/>
        </p:nvSpPr>
        <p:spPr bwMode="auto">
          <a:xfrm>
            <a:off x="3332163" y="2501900"/>
            <a:ext cx="1524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302CFF2-4115-47FF-9FC4-5205358A9A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256"/>
</p:tagLst>
</file>

<file path=ppt/theme/theme1.xml><?xml version="1.0" encoding="utf-8"?>
<a:theme xmlns:a="http://schemas.openxmlformats.org/drawingml/2006/main" name="EECE253 Template">
  <a:themeElements>
    <a:clrScheme name="EECE253 Template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00CC99"/>
      </a:hlink>
      <a:folHlink>
        <a:srgbClr val="0099CC"/>
      </a:folHlink>
    </a:clrScheme>
    <a:fontScheme name="EECE253 Templat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ECE253 Template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ECE253 Template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ECE253 Template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ECE253 Template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Office\Templates\EECE253 Template.pot</Template>
  <TotalTime>28444</TotalTime>
  <Words>2288</Words>
  <Application>Microsoft Office PowerPoint</Application>
  <PresentationFormat>On-screen Show (4:3)</PresentationFormat>
  <Paragraphs>498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Symbol</vt:lpstr>
      <vt:lpstr>Arial Unicode MS</vt:lpstr>
      <vt:lpstr>Times New Roman</vt:lpstr>
      <vt:lpstr>MT Extra</vt:lpstr>
      <vt:lpstr>Math5</vt:lpstr>
      <vt:lpstr>French Script MT</vt:lpstr>
      <vt:lpstr>Arial</vt:lpstr>
      <vt:lpstr>Monotype Sorts</vt:lpstr>
      <vt:lpstr>Math1</vt:lpstr>
      <vt:lpstr>Comic Sans MS</vt:lpstr>
      <vt:lpstr>Courier New</vt:lpstr>
      <vt:lpstr>Euclid Symbol</vt:lpstr>
      <vt:lpstr>EECE253 Template</vt:lpstr>
      <vt:lpstr>Equation</vt:lpstr>
      <vt:lpstr>MathType 6.0 Equation</vt:lpstr>
      <vt:lpstr>PowerPoint Presentation</vt:lpstr>
      <vt:lpstr>Periodic Noise</vt:lpstr>
      <vt:lpstr>Noise Reduction through Directional Blurring </vt:lpstr>
      <vt:lpstr>Power Spectrum of Image with Periodic Noise</vt:lpstr>
      <vt:lpstr>Low Frequency Region</vt:lpstr>
      <vt:lpstr>Noise Reduction through Notch Filtering</vt:lpstr>
      <vt:lpstr>Inverse of Masked Fourier Transform</vt:lpstr>
      <vt:lpstr>Notch filter reduction of periodic noise</vt:lpstr>
      <vt:lpstr>How to determine the frequency and period of a point in the log power spectrum of an image (ex.):</vt:lpstr>
      <vt:lpstr>How to determine the frequency and period of a point in the log power spectrum of an image (ex.):</vt:lpstr>
      <vt:lpstr>How to determine the frequency and period of a point in the log power spectrum of an image:</vt:lpstr>
      <vt:lpstr>How to determine the frequency and period of a point in the log power spectrum of an image:</vt:lpstr>
      <vt:lpstr>Points on the Fourier Plane (of a Digital Image)</vt:lpstr>
      <vt:lpstr>PowerPoint Presentation</vt:lpstr>
      <vt:lpstr>PowerPoint Presentation</vt:lpstr>
      <vt:lpstr>Sinusoidal grating image with an even number or rows and an odd number of columns.</vt:lpstr>
      <vt:lpstr>FT of Sinusoidal Grating Image</vt:lpstr>
      <vt:lpstr>Processing Scanned Press-Printed Images</vt:lpstr>
      <vt:lpstr>Halftone Screen  (45°)</vt:lpstr>
      <vt:lpstr>Halftone Screens  (90°)</vt:lpstr>
      <vt:lpstr>Standard Halftone Screen Angles</vt:lpstr>
      <vt:lpstr>CMYK Standard Halftone Screens</vt:lpstr>
      <vt:lpstr>CMYK Standard Halftone Screens</vt:lpstr>
      <vt:lpstr>CMYK Standard Halftone Screens</vt:lpstr>
      <vt:lpstr>Example:  Color Separation / Halftoning</vt:lpstr>
      <vt:lpstr>Color Separation / Halftoning</vt:lpstr>
      <vt:lpstr>Example:  Color Separation / Halftoning</vt:lpstr>
      <vt:lpstr>Example:  Color Separation / Halftoning</vt:lpstr>
      <vt:lpstr>Example:  Color Separation / Halftoning</vt:lpstr>
      <vt:lpstr>Halftone Dots</vt:lpstr>
      <vt:lpstr>Filtering Out Halftone Dot Distortion</vt:lpstr>
      <vt:lpstr>Filtering Out Halftone Dot Distortion</vt:lpstr>
      <vt:lpstr>Blurring with a Gaussian ( = 1)</vt:lpstr>
      <vt:lpstr>Blurring with a Gaussian ( = 2)</vt:lpstr>
      <vt:lpstr>Blurring with a Gaussian ( = 4)</vt:lpstr>
      <vt:lpstr>Blurring with a Gaussian ( = 8)</vt:lpstr>
      <vt:lpstr>Blurring with a Gaussian ( = 1)</vt:lpstr>
      <vt:lpstr>Blurring with a Gaussian ( = 2)</vt:lpstr>
      <vt:lpstr>Blurring with a Gaussian ( = 4)</vt:lpstr>
      <vt:lpstr>Blurring with a Gaussian ( = 8)</vt:lpstr>
      <vt:lpstr>Problem with Blurring to Reduce HTD Distortion</vt:lpstr>
      <vt:lpstr>Remove HTD Distortion Selectively</vt:lpstr>
      <vt:lpstr>Notch Filtering of Halftone Dot Distortion</vt:lpstr>
      <vt:lpstr>Notch Filtering</vt:lpstr>
      <vt:lpstr>Notch Filtering</vt:lpstr>
      <vt:lpstr>Notch Filtering</vt:lpstr>
      <vt:lpstr>Notch Filter Difference Images</vt:lpstr>
      <vt:lpstr>Notch Filter Difference Images</vt:lpstr>
      <vt:lpstr>Notch Filter Difference Images</vt:lpstr>
      <vt:lpstr>Notch Filter Difference Images</vt:lpstr>
      <vt:lpstr>Notch Filter Difference Images</vt:lpstr>
    </vt:vector>
  </TitlesOfParts>
  <Company>Vanderbilt University School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15:  Reduction of Correlated Noise</dc:title>
  <dc:subject>EECE/CS 253 Image Processing</dc:subject>
  <dc:creator>Richard Alan Peters II</dc:creator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175</cp:revision>
  <cp:lastPrinted>2011-11-15T20:07:48Z</cp:lastPrinted>
  <dcterms:created xsi:type="dcterms:W3CDTF">2000-10-07T07:52:52Z</dcterms:created>
  <dcterms:modified xsi:type="dcterms:W3CDTF">2016-11-11T00:30:49Z</dcterms:modified>
  <cp:category>lecture notes</cp:category>
</cp:coreProperties>
</file>